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9" r:id="rId2"/>
    <p:sldId id="256" r:id="rId3"/>
    <p:sldId id="260" r:id="rId4"/>
    <p:sldId id="257" r:id="rId5"/>
    <p:sldId id="261" r:id="rId6"/>
    <p:sldId id="262" r:id="rId7"/>
    <p:sldId id="263" r:id="rId8"/>
    <p:sldId id="264" r:id="rId9"/>
    <p:sldId id="274" r:id="rId10"/>
    <p:sldId id="266" r:id="rId11"/>
    <p:sldId id="267" r:id="rId12"/>
    <p:sldId id="268" r:id="rId13"/>
    <p:sldId id="269" r:id="rId14"/>
    <p:sldId id="270" r:id="rId15"/>
    <p:sldId id="271" r:id="rId16"/>
    <p:sldId id="283" r:id="rId17"/>
    <p:sldId id="284" r:id="rId18"/>
    <p:sldId id="285" r:id="rId19"/>
    <p:sldId id="275" r:id="rId20"/>
    <p:sldId id="276" r:id="rId21"/>
    <p:sldId id="277" r:id="rId22"/>
    <p:sldId id="278" r:id="rId23"/>
    <p:sldId id="281" r:id="rId24"/>
    <p:sldId id="282" r:id="rId25"/>
    <p:sldId id="286" r:id="rId26"/>
    <p:sldId id="265"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002B49"/>
    <a:srgbClr val="EE2B74"/>
    <a:srgbClr val="F44787"/>
    <a:srgbClr val="CC0066"/>
    <a:srgbClr val="C80D58"/>
    <a:srgbClr val="6CB530"/>
    <a:srgbClr val="000000"/>
    <a:srgbClr val="89898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3"/>
    <p:restoredTop sz="94674"/>
  </p:normalViewPr>
  <p:slideViewPr>
    <p:cSldViewPr snapToGrid="0" snapToObjects="1">
      <p:cViewPr>
        <p:scale>
          <a:sx n="150" d="100"/>
          <a:sy n="150" d="100"/>
        </p:scale>
        <p:origin x="-880" y="-4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commentAuthors" Target="commentAuthors.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8-04T16:16:06.865" idx="1">
    <p:pos x="3269" y="720"/>
    <p:text>Lowercase</p:text>
    <p:extLst>
      <p:ext uri="{C676402C-5697-4E1C-873F-D02D1690AC5C}">
        <p15:threadingInfo xmlns:p15="http://schemas.microsoft.com/office/powerpoint/2012/main" timeZoneBias="240"/>
      </p:ext>
    </p:extLst>
  </p:cm>
  <p:cm authorId="2" dt="2017-08-04T16:17:27.579" idx="1">
    <p:pos x="2080" y="2454"/>
    <p:text>on</p:text>
    <p:extLst>
      <p:ext uri="{C676402C-5697-4E1C-873F-D02D1690AC5C}">
        <p15:threadingInfo xmlns:p15="http://schemas.microsoft.com/office/powerpoint/2012/main" timeZoneBias="24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3" dt="2017-08-04T16:20:02.777" idx="1">
    <p:pos x="5760" y="109"/>
    <p:text>This is nitpicky, but the serial comma after "reformers" at the bottom of column 2 needs to go. </p:text>
    <p:extLst>
      <p:ext uri="{C676402C-5697-4E1C-873F-D02D1690AC5C}">
        <p15:threadingInfo xmlns:p15="http://schemas.microsoft.com/office/powerpoint/2012/main" timeZoneBias="24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CAE7FF-85D4-1D47-8494-2E47E815534A}" type="datetimeFigureOut">
              <a:rPr lang="en-US" smtClean="0"/>
              <a:t>8/23/17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01BE83-E89C-6A40-89B5-FCF5ACCCA317}" type="slidenum">
              <a:rPr lang="en-US" smtClean="0"/>
              <a:t>‹#›</a:t>
            </a:fld>
            <a:endParaRPr lang="en-US"/>
          </a:p>
        </p:txBody>
      </p:sp>
    </p:spTree>
    <p:extLst>
      <p:ext uri="{BB962C8B-B14F-4D97-AF65-F5344CB8AC3E}">
        <p14:creationId xmlns:p14="http://schemas.microsoft.com/office/powerpoint/2010/main" val="22855725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MELISSA –</a:t>
            </a:r>
            <a:r>
              <a:rPr lang="en-US" baseline="0" dirty="0" smtClean="0"/>
              <a:t> I DO NOT HAVE ARVO LOADED ON MY COMPUTER. THE FONTS HERE ARE ARCHER AND AVENIR</a:t>
            </a:r>
            <a:endParaRPr lang="en-US" dirty="0"/>
          </a:p>
        </p:txBody>
      </p:sp>
      <p:sp>
        <p:nvSpPr>
          <p:cNvPr id="4" name="Slide Number Placeholder 3"/>
          <p:cNvSpPr>
            <a:spLocks noGrp="1"/>
          </p:cNvSpPr>
          <p:nvPr>
            <p:ph type="sldNum" sz="quarter" idx="10"/>
          </p:nvPr>
        </p:nvSpPr>
        <p:spPr/>
        <p:txBody>
          <a:bodyPr/>
          <a:lstStyle/>
          <a:p>
            <a:fld id="{1501BE83-E89C-6A40-89B5-FCF5ACCCA317}" type="slidenum">
              <a:rPr lang="en-US" smtClean="0"/>
              <a:t>21</a:t>
            </a:fld>
            <a:endParaRPr lang="en-US"/>
          </a:p>
        </p:txBody>
      </p:sp>
    </p:spTree>
    <p:extLst>
      <p:ext uri="{BB962C8B-B14F-4D97-AF65-F5344CB8AC3E}">
        <p14:creationId xmlns:p14="http://schemas.microsoft.com/office/powerpoint/2010/main" val="360213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1BE83-E89C-6A40-89B5-FCF5ACCCA317}" type="slidenum">
              <a:rPr lang="en-US" smtClean="0"/>
              <a:t>22</a:t>
            </a:fld>
            <a:endParaRPr lang="en-US"/>
          </a:p>
        </p:txBody>
      </p:sp>
    </p:spTree>
    <p:extLst>
      <p:ext uri="{BB962C8B-B14F-4D97-AF65-F5344CB8AC3E}">
        <p14:creationId xmlns:p14="http://schemas.microsoft.com/office/powerpoint/2010/main" val="3934911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1BE83-E89C-6A40-89B5-FCF5ACCCA317}" type="slidenum">
              <a:rPr lang="en-US" smtClean="0"/>
              <a:t>23</a:t>
            </a:fld>
            <a:endParaRPr lang="en-US"/>
          </a:p>
        </p:txBody>
      </p:sp>
    </p:spTree>
    <p:extLst>
      <p:ext uri="{BB962C8B-B14F-4D97-AF65-F5344CB8AC3E}">
        <p14:creationId xmlns:p14="http://schemas.microsoft.com/office/powerpoint/2010/main" val="360213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1BE83-E89C-6A40-89B5-FCF5ACCCA317}" type="slidenum">
              <a:rPr lang="en-US" smtClean="0"/>
              <a:t>24</a:t>
            </a:fld>
            <a:endParaRPr lang="en-US"/>
          </a:p>
        </p:txBody>
      </p:sp>
    </p:spTree>
    <p:extLst>
      <p:ext uri="{BB962C8B-B14F-4D97-AF65-F5344CB8AC3E}">
        <p14:creationId xmlns:p14="http://schemas.microsoft.com/office/powerpoint/2010/main" val="360213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01BE83-E89C-6A40-89B5-FCF5ACCCA317}" type="slidenum">
              <a:rPr lang="en-US" smtClean="0"/>
              <a:t>25</a:t>
            </a:fld>
            <a:endParaRPr lang="en-US"/>
          </a:p>
        </p:txBody>
      </p:sp>
    </p:spTree>
    <p:extLst>
      <p:ext uri="{BB962C8B-B14F-4D97-AF65-F5344CB8AC3E}">
        <p14:creationId xmlns:p14="http://schemas.microsoft.com/office/powerpoint/2010/main" val="360213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46A746-D0B6-1642-9455-DE467EADC429}" type="datetimeFigureOut">
              <a:rPr lang="en-US" smtClean="0"/>
              <a:t>8/23/17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2875066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46A746-D0B6-1642-9455-DE467EADC429}" type="datetimeFigureOut">
              <a:rPr lang="en-US" smtClean="0"/>
              <a:t>8/23/17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3316364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46A746-D0B6-1642-9455-DE467EADC429}" type="datetimeFigureOut">
              <a:rPr lang="en-US" smtClean="0"/>
              <a:t>8/23/17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3850178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46A746-D0B6-1642-9455-DE467EADC429}" type="datetimeFigureOut">
              <a:rPr lang="en-US" smtClean="0"/>
              <a:t>8/23/17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3513359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46A746-D0B6-1642-9455-DE467EADC429}" type="datetimeFigureOut">
              <a:rPr lang="en-US" smtClean="0"/>
              <a:t>8/23/17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2262269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46A746-D0B6-1642-9455-DE467EADC429}" type="datetimeFigureOut">
              <a:rPr lang="en-US" smtClean="0"/>
              <a:t>8/23/17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4128352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46A746-D0B6-1642-9455-DE467EADC429}" type="datetimeFigureOut">
              <a:rPr lang="en-US" smtClean="0"/>
              <a:t>8/23/17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419047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46A746-D0B6-1642-9455-DE467EADC429}" type="datetimeFigureOut">
              <a:rPr lang="en-US" smtClean="0"/>
              <a:t>8/23/17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4036281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46A746-D0B6-1642-9455-DE467EADC429}" type="datetimeFigureOut">
              <a:rPr lang="en-US" smtClean="0"/>
              <a:t>8/23/17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2540405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46A746-D0B6-1642-9455-DE467EADC429}" type="datetimeFigureOut">
              <a:rPr lang="en-US" smtClean="0"/>
              <a:t>8/23/17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3517987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46A746-D0B6-1642-9455-DE467EADC429}" type="datetimeFigureOut">
              <a:rPr lang="en-US" smtClean="0"/>
              <a:t>8/23/17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39341-1AD7-9B40-B63A-1A18CDBB929C}" type="slidenum">
              <a:rPr lang="en-US" smtClean="0"/>
              <a:t>‹#›</a:t>
            </a:fld>
            <a:endParaRPr lang="en-US"/>
          </a:p>
        </p:txBody>
      </p:sp>
    </p:spTree>
    <p:extLst>
      <p:ext uri="{BB962C8B-B14F-4D97-AF65-F5344CB8AC3E}">
        <p14:creationId xmlns:p14="http://schemas.microsoft.com/office/powerpoint/2010/main" val="135809472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6A746-D0B6-1642-9455-DE467EADC429}" type="datetimeFigureOut">
              <a:rPr lang="en-US" smtClean="0"/>
              <a:t>8/23/17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139341-1AD7-9B40-B63A-1A18CDBB929C}" type="slidenum">
              <a:rPr lang="en-US" smtClean="0"/>
              <a:t>‹#›</a:t>
            </a:fld>
            <a:endParaRPr lang="en-US"/>
          </a:p>
        </p:txBody>
      </p:sp>
    </p:spTree>
    <p:extLst>
      <p:ext uri="{BB962C8B-B14F-4D97-AF65-F5344CB8AC3E}">
        <p14:creationId xmlns:p14="http://schemas.microsoft.com/office/powerpoint/2010/main" val="246618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4" Type="http://schemas.openxmlformats.org/officeDocument/2006/relationships/comments" Target="../comments/comment1.xml"/><Relationship Id="rId1" Type="http://schemas.openxmlformats.org/officeDocument/2006/relationships/slideLayout" Target="../slideLayouts/slideLayout1.xml"/><Relationship Id="rId2"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comments" Target="../comments/commen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 Id="rId3" Type="http://schemas.openxmlformats.org/officeDocument/2006/relationships/image" Target="../media/image3.jp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 Id="rId8" Type="http://schemas.openxmlformats.org/officeDocument/2006/relationships/image" Target="../media/image11.pn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12.jpg"/><Relationship Id="rId6" Type="http://schemas.openxmlformats.org/officeDocument/2006/relationships/image" Target="../media/image13.jpg"/><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14.png"/><Relationship Id="rId6"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16.jp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 Id="rId3"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5906" y="-464050"/>
            <a:ext cx="12582144" cy="8388096"/>
          </a:xfrm>
          <a:prstGeom prst="rect">
            <a:avLst/>
          </a:prstGeom>
        </p:spPr>
      </p:pic>
      <p:sp>
        <p:nvSpPr>
          <p:cNvPr id="8" name="TextBox 7"/>
          <p:cNvSpPr txBox="1"/>
          <p:nvPr/>
        </p:nvSpPr>
        <p:spPr>
          <a:xfrm>
            <a:off x="206375" y="4132126"/>
            <a:ext cx="3725340" cy="523220"/>
          </a:xfrm>
          <a:prstGeom prst="rect">
            <a:avLst/>
          </a:prstGeom>
          <a:noFill/>
        </p:spPr>
        <p:txBody>
          <a:bodyPr wrap="square" rtlCol="0">
            <a:spAutoFit/>
          </a:bodyPr>
          <a:lstStyle/>
          <a:p>
            <a:r>
              <a:rPr lang="en-US" sz="2800" dirty="0" smtClean="0">
                <a:solidFill>
                  <a:schemeClr val="bg1"/>
                </a:solidFill>
                <a:latin typeface="Archer Medium Italic"/>
                <a:cs typeface="Archer Medium Italic"/>
              </a:rPr>
              <a:t>Sweet Briar College</a:t>
            </a:r>
            <a:endParaRPr lang="en-US" sz="2800" dirty="0">
              <a:solidFill>
                <a:schemeClr val="bg1"/>
              </a:solidFill>
              <a:latin typeface="Archer Medium Italic"/>
              <a:cs typeface="Archer Medium Italic"/>
            </a:endParaRPr>
          </a:p>
        </p:txBody>
      </p:sp>
      <p:sp>
        <p:nvSpPr>
          <p:cNvPr id="9" name="Subtitle 2"/>
          <p:cNvSpPr txBox="1">
            <a:spLocks/>
          </p:cNvSpPr>
          <p:nvPr/>
        </p:nvSpPr>
        <p:spPr>
          <a:xfrm>
            <a:off x="651623" y="4414207"/>
            <a:ext cx="6415926" cy="1394321"/>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6000" dirty="0" smtClean="0">
                <a:solidFill>
                  <a:srgbClr val="EE2B74"/>
                </a:solidFill>
                <a:latin typeface="Archer Bold"/>
                <a:ea typeface="Archer Semibold" charset="0"/>
                <a:cs typeface="Archer Bold"/>
              </a:rPr>
              <a:t>BRAND GUIDE</a:t>
            </a:r>
            <a:endParaRPr lang="en-US" sz="6000" dirty="0">
              <a:solidFill>
                <a:srgbClr val="EE2B74"/>
              </a:solidFill>
              <a:latin typeface="Archer Bold"/>
              <a:ea typeface="Archer Semibold" charset="0"/>
              <a:cs typeface="Archer Bold"/>
            </a:endParaRPr>
          </a:p>
        </p:txBody>
      </p:sp>
    </p:spTree>
    <p:extLst>
      <p:ext uri="{BB962C8B-B14F-4D97-AF65-F5344CB8AC3E}">
        <p14:creationId xmlns:p14="http://schemas.microsoft.com/office/powerpoint/2010/main" val="1815651057"/>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pPr>
            <a:r>
              <a:rPr lang="en-US" sz="1600" dirty="0" smtClean="0">
                <a:solidFill>
                  <a:srgbClr val="6CB530"/>
                </a:solidFill>
                <a:latin typeface="Avenir Medium"/>
                <a:cs typeface="Avenir Medium"/>
              </a:rPr>
              <a:t>A </a:t>
            </a:r>
            <a:r>
              <a:rPr lang="en-US" sz="1600" dirty="0">
                <a:solidFill>
                  <a:srgbClr val="6CB530"/>
                </a:solidFill>
                <a:latin typeface="Avenir Medium"/>
                <a:cs typeface="Avenir Medium"/>
              </a:rPr>
              <a:t>brand guide is a tool</a:t>
            </a:r>
            <a:r>
              <a:rPr lang="en-US" sz="1600" dirty="0">
                <a:solidFill>
                  <a:schemeClr val="tx1"/>
                </a:solidFill>
                <a:latin typeface="Avenir Book"/>
                <a:cs typeface="Avenir Book"/>
              </a:rPr>
              <a:t> </a:t>
            </a:r>
            <a:r>
              <a:rPr lang="en-US" sz="1600" dirty="0">
                <a:solidFill>
                  <a:srgbClr val="002B49"/>
                </a:solidFill>
                <a:latin typeface="Avenir Book"/>
                <a:cs typeface="Avenir Book"/>
              </a:rPr>
              <a:t>that helps all ambassadors — marketers, administrators, admissions counselors and community representatives (e.g., alumnae) alike — communicate about Sweet Briar College consistently and effectively. At its core, the brand guide defines the look and feel of Sweet Briar: our point of view, voice and visual DNA. It anchors our community to a shared perspective, which leads to a stronger brand that stays true to Sweet Briar.</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What is a</a:t>
            </a:r>
            <a:endParaRPr lang="en-US" dirty="0">
              <a:solidFill>
                <a:srgbClr val="FFFFFF"/>
              </a:solidFill>
              <a:latin typeface="Archer Medium Italic"/>
              <a:cs typeface="Archer Medium Italic"/>
            </a:endParaRPr>
          </a:p>
        </p:txBody>
      </p:sp>
      <p:sp>
        <p:nvSpPr>
          <p:cNvPr id="12" name="TextBox 11"/>
          <p:cNvSpPr txBox="1"/>
          <p:nvPr/>
        </p:nvSpPr>
        <p:spPr>
          <a:xfrm>
            <a:off x="148628" y="1445384"/>
            <a:ext cx="2273939" cy="830997"/>
          </a:xfrm>
          <a:prstGeom prst="rect">
            <a:avLst/>
          </a:prstGeom>
          <a:noFill/>
        </p:spPr>
        <p:txBody>
          <a:bodyPr wrap="square" rtlCol="0">
            <a:spAutoFit/>
          </a:bodyPr>
          <a:lstStyle/>
          <a:p>
            <a:pPr algn="l"/>
            <a:r>
              <a:rPr lang="en-US" sz="2400" b="0" i="0" dirty="0" smtClean="0">
                <a:solidFill>
                  <a:srgbClr val="EE2B74"/>
                </a:solidFill>
                <a:latin typeface="Archer Bold"/>
                <a:cs typeface="Archer Bold"/>
              </a:rPr>
              <a:t>BRAND GUIDE?</a:t>
            </a:r>
            <a:endParaRPr lang="en-US" sz="24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21606263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pPr>
            <a:r>
              <a:rPr lang="en-US" sz="1600" dirty="0" smtClean="0">
                <a:solidFill>
                  <a:srgbClr val="6CB530"/>
                </a:solidFill>
                <a:latin typeface="Avenir Medium"/>
                <a:cs typeface="Avenir Medium"/>
              </a:rPr>
              <a:t>This brand guide contains a number of useful components, </a:t>
            </a:r>
            <a:r>
              <a:rPr lang="en-US" sz="1600" dirty="0">
                <a:solidFill>
                  <a:srgbClr val="002B49"/>
                </a:solidFill>
                <a:latin typeface="Avenir Book"/>
                <a:cs typeface="Avenir Book"/>
              </a:rPr>
              <a:t>including approved brand messaging, creative and visual direction, and fundamental design elements. Use this guide to stay on-brand for any kind of Sweet Briar </a:t>
            </a:r>
            <a:r>
              <a:rPr lang="en-US" sz="1600" dirty="0" smtClean="0">
                <a:solidFill>
                  <a:srgbClr val="002B49"/>
                </a:solidFill>
                <a:latin typeface="Avenir Book"/>
                <a:cs typeface="Avenir Book"/>
              </a:rPr>
              <a:t>communications — on </a:t>
            </a:r>
            <a:r>
              <a:rPr lang="en-US" sz="1600" dirty="0">
                <a:solidFill>
                  <a:srgbClr val="002B49"/>
                </a:solidFill>
                <a:latin typeface="Avenir Book"/>
                <a:cs typeface="Avenir Book"/>
              </a:rPr>
              <a:t>any </a:t>
            </a:r>
            <a:r>
              <a:rPr lang="en-US" sz="1600" dirty="0" smtClean="0">
                <a:solidFill>
                  <a:srgbClr val="002B49"/>
                </a:solidFill>
                <a:latin typeface="Avenir Book"/>
                <a:cs typeface="Avenir Book"/>
              </a:rPr>
              <a:t>platform — from </a:t>
            </a:r>
            <a:r>
              <a:rPr lang="en-US" sz="1600" dirty="0">
                <a:solidFill>
                  <a:srgbClr val="002B49"/>
                </a:solidFill>
                <a:latin typeface="Avenir Book"/>
                <a:cs typeface="Avenir Book"/>
              </a:rPr>
              <a:t>social media to admissions pieces, websites to billboards. The guide is meant to serve as a resource, not necessarily a strict rulebook, equipping communicators </a:t>
            </a:r>
            <a:r>
              <a:rPr lang="en-US" sz="1600" dirty="0" smtClean="0">
                <a:solidFill>
                  <a:srgbClr val="002B49"/>
                </a:solidFill>
                <a:latin typeface="Avenir Book"/>
                <a:cs typeface="Avenir Book"/>
              </a:rPr>
              <a:t>with </a:t>
            </a:r>
            <a:r>
              <a:rPr lang="en-US" sz="1600" dirty="0">
                <a:solidFill>
                  <a:srgbClr val="002B49"/>
                </a:solidFill>
                <a:latin typeface="Avenir Book"/>
                <a:cs typeface="Avenir Book"/>
              </a:rPr>
              <a:t>flexible parameters that evolve with the brand.</a:t>
            </a:r>
          </a:p>
          <a:p>
            <a:pPr algn="l">
              <a:lnSpc>
                <a:spcPts val="2600"/>
              </a:lnSpc>
            </a:pPr>
            <a:endParaRPr lang="en-US" sz="1600" dirty="0">
              <a:solidFill>
                <a:schemeClr val="tx1"/>
              </a:solidFill>
              <a:latin typeface="Avenir Book"/>
              <a:cs typeface="Avenir Book"/>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Using this</a:t>
            </a:r>
            <a:endParaRPr lang="en-US" dirty="0">
              <a:solidFill>
                <a:srgbClr val="FFFFFF"/>
              </a:solidFill>
              <a:latin typeface="Archer Medium Italic"/>
              <a:cs typeface="Archer Medium Italic"/>
            </a:endParaRPr>
          </a:p>
        </p:txBody>
      </p:sp>
      <p:sp>
        <p:nvSpPr>
          <p:cNvPr id="12" name="TextBox 11"/>
          <p:cNvSpPr txBox="1"/>
          <p:nvPr/>
        </p:nvSpPr>
        <p:spPr>
          <a:xfrm>
            <a:off x="148629" y="1470785"/>
            <a:ext cx="2061172" cy="830997"/>
          </a:xfrm>
          <a:prstGeom prst="rect">
            <a:avLst/>
          </a:prstGeom>
          <a:noFill/>
        </p:spPr>
        <p:txBody>
          <a:bodyPr wrap="square" rtlCol="0">
            <a:spAutoFit/>
          </a:bodyPr>
          <a:lstStyle/>
          <a:p>
            <a:pPr algn="l"/>
            <a:r>
              <a:rPr lang="en-US" sz="2400" b="0" i="0" dirty="0" smtClean="0">
                <a:solidFill>
                  <a:srgbClr val="EE2B74"/>
                </a:solidFill>
                <a:latin typeface="Archer Bold"/>
                <a:cs typeface="Archer Bold"/>
              </a:rPr>
              <a:t>BRAND GUIDE</a:t>
            </a:r>
            <a:endParaRPr lang="en-US" sz="24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54978519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W backgroung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Picture 5"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2226" y="5892800"/>
            <a:ext cx="936619" cy="733685"/>
          </a:xfrm>
          <a:prstGeom prst="rect">
            <a:avLst/>
          </a:prstGeom>
        </p:spPr>
      </p:pic>
      <p:sp>
        <p:nvSpPr>
          <p:cNvPr id="8" name="TextBox 7"/>
          <p:cNvSpPr txBox="1"/>
          <p:nvPr/>
        </p:nvSpPr>
        <p:spPr>
          <a:xfrm>
            <a:off x="276165" y="6279254"/>
            <a:ext cx="1603435" cy="338554"/>
          </a:xfrm>
          <a:prstGeom prst="rect">
            <a:avLst/>
          </a:prstGeom>
          <a:noFill/>
        </p:spPr>
        <p:txBody>
          <a:bodyPr wrap="square" rtlCol="0">
            <a:spAutoFit/>
          </a:bodyPr>
          <a:lstStyle/>
          <a:p>
            <a:r>
              <a:rPr lang="en-US" sz="1600" dirty="0" smtClean="0">
                <a:solidFill>
                  <a:schemeClr val="bg1"/>
                </a:solidFill>
                <a:latin typeface="Archer Medium"/>
                <a:cs typeface="Archer Medium"/>
              </a:rPr>
              <a:t>August 2017</a:t>
            </a:r>
            <a:endParaRPr lang="en-US" sz="1600" dirty="0">
              <a:solidFill>
                <a:schemeClr val="bg1"/>
              </a:solidFill>
              <a:latin typeface="Archer Medium"/>
              <a:cs typeface="Archer Medium"/>
            </a:endParaRPr>
          </a:p>
        </p:txBody>
      </p:sp>
      <p:sp>
        <p:nvSpPr>
          <p:cNvPr id="9" name="TextBox 8"/>
          <p:cNvSpPr txBox="1"/>
          <p:nvPr/>
        </p:nvSpPr>
        <p:spPr>
          <a:xfrm>
            <a:off x="148628" y="1771350"/>
            <a:ext cx="5261572" cy="830997"/>
          </a:xfrm>
          <a:prstGeom prst="rect">
            <a:avLst/>
          </a:prstGeom>
          <a:noFill/>
        </p:spPr>
        <p:txBody>
          <a:bodyPr wrap="square" rtlCol="0">
            <a:spAutoFit/>
          </a:bodyPr>
          <a:lstStyle/>
          <a:p>
            <a:pPr algn="l"/>
            <a:r>
              <a:rPr lang="en-US" sz="4800" dirty="0" smtClean="0">
                <a:solidFill>
                  <a:srgbClr val="EE2B74"/>
                </a:solidFill>
                <a:latin typeface="Archer Bold"/>
                <a:cs typeface="Archer Bold"/>
              </a:rPr>
              <a:t>CONVERSATION</a:t>
            </a:r>
            <a:endParaRPr lang="en-US" sz="4800" b="0" i="0" dirty="0">
              <a:solidFill>
                <a:srgbClr val="EE2B74"/>
              </a:solidFill>
              <a:latin typeface="Archer Bold"/>
              <a:cs typeface="Archer Bold"/>
            </a:endParaRPr>
          </a:p>
        </p:txBody>
      </p:sp>
      <p:sp>
        <p:nvSpPr>
          <p:cNvPr id="10" name="Title Placeholder 1"/>
          <p:cNvSpPr txBox="1">
            <a:spLocks/>
          </p:cNvSpPr>
          <p:nvPr/>
        </p:nvSpPr>
        <p:spPr>
          <a:xfrm>
            <a:off x="157627" y="1578666"/>
            <a:ext cx="2305476" cy="28660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solidFill>
                  <a:srgbClr val="FFFFFF"/>
                </a:solidFill>
                <a:latin typeface="Archer Medium Italic"/>
                <a:cs typeface="Archer Medium Italic"/>
              </a:rPr>
              <a:t>Starting the</a:t>
            </a:r>
            <a:endParaRPr lang="en-US" sz="2800" dirty="0">
              <a:solidFill>
                <a:srgbClr val="FFFFFF"/>
              </a:solidFill>
              <a:latin typeface="Archer Medium Italic"/>
              <a:cs typeface="Archer Medium Italic"/>
            </a:endParaRPr>
          </a:p>
        </p:txBody>
      </p:sp>
    </p:spTree>
    <p:extLst>
      <p:ext uri="{BB962C8B-B14F-4D97-AF65-F5344CB8AC3E}">
        <p14:creationId xmlns:p14="http://schemas.microsoft.com/office/powerpoint/2010/main" val="146740120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spcBef>
                <a:spcPts val="0"/>
              </a:spcBef>
            </a:pPr>
            <a:r>
              <a:rPr lang="en-US" sz="1800" dirty="0">
                <a:solidFill>
                  <a:srgbClr val="EE2B74"/>
                </a:solidFill>
                <a:latin typeface="Archer Bold"/>
                <a:cs typeface="Archer Bold"/>
              </a:rPr>
              <a:t>The brand positioning defines the space Sweet Briar College occupies that no one else can </a:t>
            </a:r>
            <a:r>
              <a:rPr lang="en-US" sz="1800" dirty="0" smtClean="0">
                <a:solidFill>
                  <a:srgbClr val="EE2B74"/>
                </a:solidFill>
                <a:latin typeface="Archer Bold"/>
                <a:cs typeface="Archer Bold"/>
              </a:rPr>
              <a:t>claim.</a:t>
            </a:r>
          </a:p>
          <a:p>
            <a:pPr algn="l">
              <a:lnSpc>
                <a:spcPts val="1700"/>
              </a:lnSpc>
              <a:spcBef>
                <a:spcPts val="0"/>
              </a:spcBef>
            </a:pPr>
            <a:r>
              <a:rPr lang="en-US" sz="1600" dirty="0" smtClean="0">
                <a:solidFill>
                  <a:srgbClr val="898989"/>
                </a:solidFill>
                <a:latin typeface="Avenir Book"/>
                <a:cs typeface="Avenir Book"/>
              </a:rPr>
              <a:t>………………………………………………………………………….</a:t>
            </a:r>
          </a:p>
          <a:p>
            <a:pPr algn="l">
              <a:lnSpc>
                <a:spcPts val="2600"/>
              </a:lnSpc>
              <a:spcBef>
                <a:spcPts val="1200"/>
              </a:spcBef>
            </a:pPr>
            <a:r>
              <a:rPr lang="en-US" sz="1600" dirty="0" smtClean="0">
                <a:solidFill>
                  <a:srgbClr val="002B49"/>
                </a:solidFill>
                <a:latin typeface="Avenir Book"/>
                <a:cs typeface="Avenir Book"/>
              </a:rPr>
              <a:t>In </a:t>
            </a:r>
            <a:r>
              <a:rPr lang="en-US" sz="1600" dirty="0">
                <a:solidFill>
                  <a:srgbClr val="002B49"/>
                </a:solidFill>
                <a:latin typeface="Avenir Book"/>
                <a:cs typeface="Avenir Book"/>
              </a:rPr>
              <a:t>a world where the beaten path is too often the chosen one, Sweet Briar College is where women are encouraged to fearlessly forge their own. We challenge and support our students to become fulfilled women of consequence — self-directed and independent, they are strong leaders for their communities and world.</a:t>
            </a:r>
          </a:p>
          <a:p>
            <a:pPr algn="l">
              <a:lnSpc>
                <a:spcPts val="2600"/>
              </a:lnSpc>
            </a:pPr>
            <a:endParaRPr lang="en-US" sz="1600" dirty="0">
              <a:solidFill>
                <a:srgbClr val="000000"/>
              </a:solidFill>
              <a:latin typeface="Avenir Book"/>
              <a:cs typeface="Avenir Book"/>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a:t>
            </a:r>
            <a:endParaRPr lang="en-US" dirty="0">
              <a:solidFill>
                <a:srgbClr val="FFFFFF"/>
              </a:solidFill>
              <a:latin typeface="Archer Medium Italic"/>
              <a:cs typeface="Archer Medium Italic"/>
            </a:endParaRPr>
          </a:p>
        </p:txBody>
      </p:sp>
      <p:sp>
        <p:nvSpPr>
          <p:cNvPr id="12" name="TextBox 11"/>
          <p:cNvSpPr txBox="1"/>
          <p:nvPr/>
        </p:nvSpPr>
        <p:spPr>
          <a:xfrm>
            <a:off x="148629" y="1445384"/>
            <a:ext cx="2145838"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POSITIONING</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48590591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spcBef>
                <a:spcPts val="0"/>
              </a:spcBef>
            </a:pPr>
            <a:r>
              <a:rPr lang="en-US" sz="1800" dirty="0">
                <a:solidFill>
                  <a:srgbClr val="EE2B74"/>
                </a:solidFill>
                <a:latin typeface="Archer Bold"/>
                <a:cs typeface="Archer Bold"/>
              </a:rPr>
              <a:t>The brand pledge is our — all of Sweet Briar’s — promise to our students. It represents the sustaining beliefs and values that motivate us to do what we do. </a:t>
            </a:r>
            <a:endParaRPr lang="en-US" sz="1800" dirty="0" smtClean="0">
              <a:solidFill>
                <a:srgbClr val="EE2B74"/>
              </a:solidFill>
              <a:latin typeface="Archer Bold"/>
              <a:cs typeface="Archer Bold"/>
            </a:endParaRPr>
          </a:p>
          <a:p>
            <a:pPr algn="l">
              <a:lnSpc>
                <a:spcPts val="1700"/>
              </a:lnSpc>
              <a:spcBef>
                <a:spcPts val="0"/>
              </a:spcBef>
            </a:pPr>
            <a:r>
              <a:rPr lang="en-US" sz="1600" dirty="0" smtClean="0">
                <a:solidFill>
                  <a:srgbClr val="898989"/>
                </a:solidFill>
                <a:latin typeface="Avenir Book"/>
                <a:cs typeface="Avenir Book"/>
              </a:rPr>
              <a:t>………………………………………………………………………….</a:t>
            </a:r>
          </a:p>
          <a:p>
            <a:pPr algn="l">
              <a:lnSpc>
                <a:spcPts val="2600"/>
              </a:lnSpc>
              <a:spcBef>
                <a:spcPts val="1200"/>
              </a:spcBef>
            </a:pPr>
            <a:r>
              <a:rPr lang="en-US" sz="1600" dirty="0">
                <a:solidFill>
                  <a:srgbClr val="002B49"/>
                </a:solidFill>
                <a:latin typeface="Avenir Book"/>
                <a:cs typeface="Avenir Book"/>
              </a:rPr>
              <a:t>We’re fiercely committed to your individual growth — as a woman, as an intellectual and as a leader — and we’ll give you the space and sisterhood you need to thrive</a:t>
            </a:r>
            <a:r>
              <a:rPr lang="en-US" sz="1600" dirty="0" smtClean="0">
                <a:solidFill>
                  <a:srgbClr val="002B49"/>
                </a:solidFill>
                <a:latin typeface="Avenir Book"/>
                <a:cs typeface="Avenir Book"/>
              </a:rPr>
              <a:t>.</a:t>
            </a:r>
            <a:endParaRPr lang="en-US" sz="1600" dirty="0">
              <a:solidFill>
                <a:srgbClr val="002B49"/>
              </a:solidFill>
              <a:latin typeface="Avenir Book"/>
              <a:cs typeface="Avenir Book"/>
            </a:endParaRPr>
          </a:p>
          <a:p>
            <a:pPr algn="l">
              <a:lnSpc>
                <a:spcPts val="2600"/>
              </a:lnSpc>
            </a:pPr>
            <a:endParaRPr lang="en-US" sz="1600" dirty="0">
              <a:solidFill>
                <a:srgbClr val="000000"/>
              </a:solidFill>
              <a:latin typeface="Avenir Book"/>
              <a:cs typeface="Avenir Book"/>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 pledge and</a:t>
            </a:r>
            <a:endParaRPr lang="en-US" dirty="0">
              <a:solidFill>
                <a:srgbClr val="FFFFFF"/>
              </a:solidFill>
              <a:latin typeface="Archer Medium Italic"/>
              <a:cs typeface="Archer Medium Italic"/>
            </a:endParaRPr>
          </a:p>
        </p:txBody>
      </p:sp>
      <p:sp>
        <p:nvSpPr>
          <p:cNvPr id="12" name="TextBox 11"/>
          <p:cNvSpPr txBox="1"/>
          <p:nvPr/>
        </p:nvSpPr>
        <p:spPr>
          <a:xfrm>
            <a:off x="148629" y="1445384"/>
            <a:ext cx="2061172" cy="461665"/>
          </a:xfrm>
          <a:prstGeom prst="rect">
            <a:avLst/>
          </a:prstGeom>
          <a:noFill/>
        </p:spPr>
        <p:txBody>
          <a:bodyPr wrap="square" rtlCol="0">
            <a:spAutoFit/>
          </a:bodyPr>
          <a:lstStyle/>
          <a:p>
            <a:pPr algn="l"/>
            <a:r>
              <a:rPr lang="en-US" sz="2400" dirty="0" smtClean="0">
                <a:solidFill>
                  <a:srgbClr val="EE2B74"/>
                </a:solidFill>
                <a:latin typeface="Archer Bold"/>
                <a:cs typeface="Archer Bold"/>
              </a:rPr>
              <a:t>PROMISE</a:t>
            </a:r>
            <a:endParaRPr lang="en-US" sz="24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354299811"/>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spcBef>
                <a:spcPts val="0"/>
              </a:spcBef>
            </a:pPr>
            <a:r>
              <a:rPr lang="en-US" sz="1800" dirty="0">
                <a:solidFill>
                  <a:srgbClr val="EE2B74"/>
                </a:solidFill>
                <a:latin typeface="Archer Bold"/>
                <a:cs typeface="Archer Bold"/>
              </a:rPr>
              <a:t>The brand personality is the personification of our brand: who Sweet Briar would be — and what it would sound like — if it were a </a:t>
            </a:r>
            <a:r>
              <a:rPr lang="en-US" sz="1800" dirty="0" smtClean="0">
                <a:solidFill>
                  <a:srgbClr val="EE2B74"/>
                </a:solidFill>
                <a:latin typeface="Archer Bold"/>
                <a:cs typeface="Archer Bold"/>
              </a:rPr>
              <a:t>person.</a:t>
            </a:r>
          </a:p>
          <a:p>
            <a:pPr algn="l">
              <a:lnSpc>
                <a:spcPts val="1700"/>
              </a:lnSpc>
              <a:spcBef>
                <a:spcPts val="0"/>
              </a:spcBef>
            </a:pPr>
            <a:r>
              <a:rPr lang="en-US" sz="1800" dirty="0" smtClean="0">
                <a:solidFill>
                  <a:srgbClr val="898989"/>
                </a:solidFill>
                <a:latin typeface="Avenir Book"/>
                <a:cs typeface="Avenir Book"/>
              </a:rPr>
              <a:t>……...</a:t>
            </a:r>
            <a:r>
              <a:rPr lang="en-US" sz="1600" dirty="0" smtClean="0">
                <a:solidFill>
                  <a:srgbClr val="898989"/>
                </a:solidFill>
                <a:latin typeface="Avenir Book"/>
                <a:cs typeface="Avenir Book"/>
              </a:rPr>
              <a:t>………………………………………………………………….</a:t>
            </a:r>
          </a:p>
          <a:p>
            <a:pPr algn="l">
              <a:lnSpc>
                <a:spcPts val="2600"/>
              </a:lnSpc>
              <a:spcBef>
                <a:spcPts val="1800"/>
              </a:spcBef>
            </a:pPr>
            <a:r>
              <a:rPr lang="en-US" sz="1600" dirty="0">
                <a:solidFill>
                  <a:srgbClr val="002B49"/>
                </a:solidFill>
                <a:latin typeface="Avenir Book"/>
                <a:cs typeface="Avenir Book"/>
              </a:rPr>
              <a:t>The visionary coach with big expectations for her team, partnering with players to build the framework and confidence they need to set — and achieve — ambitious goals.</a:t>
            </a:r>
          </a:p>
          <a:p>
            <a:pPr algn="l">
              <a:lnSpc>
                <a:spcPts val="2600"/>
              </a:lnSpc>
            </a:pPr>
            <a:endParaRPr lang="en-US" sz="1600" dirty="0">
              <a:solidFill>
                <a:srgbClr val="002B49"/>
              </a:solidFill>
              <a:latin typeface="Archer Medium"/>
              <a:cs typeface="Archer Medium"/>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a:cs typeface="Archer Medium"/>
              </a:rPr>
              <a:t>Brand</a:t>
            </a:r>
            <a:endParaRPr lang="en-US" dirty="0">
              <a:solidFill>
                <a:srgbClr val="FFFFFF"/>
              </a:solidFill>
              <a:latin typeface="Archer Medium"/>
              <a:cs typeface="Archer Medium"/>
            </a:endParaRPr>
          </a:p>
        </p:txBody>
      </p:sp>
      <p:sp>
        <p:nvSpPr>
          <p:cNvPr id="12" name="TextBox 11"/>
          <p:cNvSpPr txBox="1"/>
          <p:nvPr/>
        </p:nvSpPr>
        <p:spPr>
          <a:xfrm>
            <a:off x="148628" y="1445384"/>
            <a:ext cx="2069639" cy="415498"/>
          </a:xfrm>
          <a:prstGeom prst="rect">
            <a:avLst/>
          </a:prstGeom>
          <a:noFill/>
        </p:spPr>
        <p:txBody>
          <a:bodyPr wrap="square" rtlCol="0">
            <a:spAutoFit/>
          </a:bodyPr>
          <a:lstStyle/>
          <a:p>
            <a:pPr algn="l"/>
            <a:r>
              <a:rPr lang="en-US" sz="2100" dirty="0" smtClean="0">
                <a:solidFill>
                  <a:srgbClr val="EE2B74"/>
                </a:solidFill>
                <a:latin typeface="Archer Bold"/>
                <a:cs typeface="Archer Bold"/>
              </a:rPr>
              <a:t>PERSONALITY</a:t>
            </a:r>
            <a:endParaRPr lang="en-US" sz="210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174971195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292100"/>
            <a:ext cx="6079053" cy="6412044"/>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700" dirty="0" smtClean="0">
                <a:solidFill>
                  <a:srgbClr val="EE2B74"/>
                </a:solidFill>
                <a:latin typeface="Archer Bold"/>
                <a:cs typeface="Archer Bold"/>
              </a:rPr>
              <a:t>Take charge</a:t>
            </a:r>
          </a:p>
          <a:p>
            <a:pPr algn="l">
              <a:lnSpc>
                <a:spcPts val="2400"/>
              </a:lnSpc>
            </a:pPr>
            <a:r>
              <a:rPr lang="en-US" sz="1500" dirty="0" smtClean="0">
                <a:solidFill>
                  <a:srgbClr val="6CB530"/>
                </a:solidFill>
                <a:latin typeface="Avenir Medium"/>
                <a:cs typeface="Avenir Medium"/>
              </a:rPr>
              <a:t>We know who we are — and we’re proud of where we’re going. </a:t>
            </a:r>
            <a:r>
              <a:rPr lang="en-US" sz="1500" dirty="0" smtClean="0">
                <a:solidFill>
                  <a:srgbClr val="002B49"/>
                </a:solidFill>
                <a:latin typeface="Avenir Book"/>
                <a:cs typeface="Avenir Book"/>
              </a:rPr>
              <a:t>Sweet Briar’s is a story of tradition, momentum and determination. No other institution can claim what we have, so let’s own it. Our students and alumnae are brave, bold and self-assured too, and many of them chalk it up to their time spent here.</a:t>
            </a:r>
          </a:p>
          <a:p>
            <a:pPr algn="l">
              <a:lnSpc>
                <a:spcPts val="2600"/>
              </a:lnSpc>
            </a:pPr>
            <a:endParaRPr lang="en-US" sz="1400" dirty="0" smtClean="0">
              <a:solidFill>
                <a:srgbClr val="000000"/>
              </a:solidFill>
              <a:latin typeface="Avenir Book"/>
              <a:cs typeface="Avenir Book"/>
            </a:endParaRPr>
          </a:p>
          <a:p>
            <a:pPr algn="l">
              <a:lnSpc>
                <a:spcPts val="2400"/>
              </a:lnSpc>
              <a:spcBef>
                <a:spcPts val="0"/>
              </a:spcBef>
            </a:pPr>
            <a:r>
              <a:rPr lang="en-US" sz="1700" dirty="0" smtClean="0">
                <a:solidFill>
                  <a:srgbClr val="EE2B74"/>
                </a:solidFill>
                <a:latin typeface="Archer Bold"/>
                <a:cs typeface="Archer Bold"/>
              </a:rPr>
              <a:t>Intelligent</a:t>
            </a:r>
          </a:p>
          <a:p>
            <a:pPr algn="l">
              <a:lnSpc>
                <a:spcPts val="2400"/>
              </a:lnSpc>
            </a:pPr>
            <a:r>
              <a:rPr lang="en-US" sz="1500" dirty="0" smtClean="0">
                <a:solidFill>
                  <a:srgbClr val="6CB530"/>
                </a:solidFill>
                <a:latin typeface="Avenir Medium"/>
                <a:cs typeface="Avenir Medium"/>
              </a:rPr>
              <a:t>Sweet </a:t>
            </a:r>
            <a:r>
              <a:rPr lang="en-US" sz="1500" dirty="0">
                <a:solidFill>
                  <a:srgbClr val="6CB530"/>
                </a:solidFill>
                <a:latin typeface="Avenir Medium"/>
                <a:cs typeface="Avenir Medium"/>
              </a:rPr>
              <a:t>Briar women are smart.</a:t>
            </a:r>
            <a:r>
              <a:rPr lang="en-US" sz="1500" dirty="0">
                <a:solidFill>
                  <a:srgbClr val="EE2B74"/>
                </a:solidFill>
                <a:latin typeface="Avenir Medium"/>
                <a:cs typeface="Avenir Medium"/>
              </a:rPr>
              <a:t> </a:t>
            </a:r>
            <a:r>
              <a:rPr lang="en-US" sz="1500" dirty="0">
                <a:solidFill>
                  <a:srgbClr val="002B49"/>
                </a:solidFill>
                <a:latin typeface="Avenir Book"/>
                <a:cs typeface="Avenir Book"/>
              </a:rPr>
              <a:t>They’re witty, curious and driven. Our professors understand that no two students are alike. They help create customized learning options to maximize each woman’s experience at Sweet Briar. </a:t>
            </a:r>
            <a:endParaRPr lang="en-US" sz="1500" dirty="0" smtClean="0">
              <a:solidFill>
                <a:srgbClr val="002B49"/>
              </a:solidFill>
              <a:latin typeface="Avenir Book"/>
              <a:cs typeface="Avenir Book"/>
            </a:endParaRPr>
          </a:p>
          <a:p>
            <a:pPr algn="l">
              <a:lnSpc>
                <a:spcPts val="2400"/>
              </a:lnSpc>
            </a:pPr>
            <a:endParaRPr lang="en-US" sz="1400" dirty="0" smtClean="0">
              <a:solidFill>
                <a:srgbClr val="000000"/>
              </a:solidFill>
              <a:latin typeface="Avenir Book"/>
              <a:cs typeface="Avenir Book"/>
            </a:endParaRPr>
          </a:p>
          <a:p>
            <a:pPr algn="l">
              <a:lnSpc>
                <a:spcPts val="2400"/>
              </a:lnSpc>
              <a:spcBef>
                <a:spcPts val="0"/>
              </a:spcBef>
            </a:pPr>
            <a:r>
              <a:rPr lang="en-US" sz="1700" dirty="0" smtClean="0">
                <a:solidFill>
                  <a:srgbClr val="EE2B74"/>
                </a:solidFill>
                <a:latin typeface="Archer Bold"/>
                <a:cs typeface="Archer Bold"/>
              </a:rPr>
              <a:t>Inviting</a:t>
            </a:r>
            <a:endParaRPr lang="en-US" sz="1700" dirty="0">
              <a:solidFill>
                <a:srgbClr val="EE2B74"/>
              </a:solidFill>
              <a:latin typeface="Archer Bold"/>
              <a:cs typeface="Archer Bold"/>
            </a:endParaRPr>
          </a:p>
          <a:p>
            <a:pPr algn="l">
              <a:lnSpc>
                <a:spcPts val="2400"/>
              </a:lnSpc>
            </a:pPr>
            <a:r>
              <a:rPr lang="en-US" sz="1500" dirty="0" smtClean="0">
                <a:solidFill>
                  <a:srgbClr val="6CB530"/>
                </a:solidFill>
                <a:latin typeface="Avenir Medium"/>
                <a:cs typeface="Avenir Medium"/>
              </a:rPr>
              <a:t>For </a:t>
            </a:r>
            <a:r>
              <a:rPr lang="en-US" sz="1500" dirty="0">
                <a:solidFill>
                  <a:srgbClr val="6CB530"/>
                </a:solidFill>
                <a:latin typeface="Avenir Medium"/>
                <a:cs typeface="Avenir Medium"/>
              </a:rPr>
              <a:t>many, Sweet Briar becomes home</a:t>
            </a:r>
            <a:r>
              <a:rPr lang="en-US" sz="1500" dirty="0">
                <a:solidFill>
                  <a:srgbClr val="6CB530"/>
                </a:solidFill>
                <a:latin typeface="Avenir Book"/>
                <a:cs typeface="Avenir Book"/>
              </a:rPr>
              <a:t>.</a:t>
            </a:r>
            <a:r>
              <a:rPr lang="en-US" sz="1500" dirty="0">
                <a:solidFill>
                  <a:srgbClr val="EE2B74"/>
                </a:solidFill>
                <a:latin typeface="Avenir Book"/>
                <a:cs typeface="Avenir Book"/>
              </a:rPr>
              <a:t> </a:t>
            </a:r>
            <a:r>
              <a:rPr lang="en-US" sz="1500" dirty="0">
                <a:solidFill>
                  <a:srgbClr val="002B49"/>
                </a:solidFill>
                <a:latin typeface="Avenir Book"/>
                <a:cs typeface="Avenir Book"/>
              </a:rPr>
              <a:t>It’s not just our beautiful 3,250-acre campus; it’s the people. We all know one another, professors have students over for dinner and alumnae are quick to offer mentorship. That sense of familiarity and warmth should extend throughout our communications. </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Our</a:t>
            </a:r>
            <a:endParaRPr lang="en-US" dirty="0">
              <a:solidFill>
                <a:srgbClr val="FFFFFF"/>
              </a:solidFill>
              <a:latin typeface="Archer Medium Italic"/>
              <a:cs typeface="Archer Medium Italic"/>
            </a:endParaRPr>
          </a:p>
        </p:txBody>
      </p:sp>
      <p:sp>
        <p:nvSpPr>
          <p:cNvPr id="12" name="TextBox 11"/>
          <p:cNvSpPr txBox="1"/>
          <p:nvPr/>
        </p:nvSpPr>
        <p:spPr>
          <a:xfrm>
            <a:off x="148628" y="1445384"/>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VOICE</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214149415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W backgroung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Picture 5"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2226" y="5892800"/>
            <a:ext cx="936619" cy="733685"/>
          </a:xfrm>
          <a:prstGeom prst="rect">
            <a:avLst/>
          </a:prstGeom>
        </p:spPr>
      </p:pic>
      <p:sp>
        <p:nvSpPr>
          <p:cNvPr id="8" name="TextBox 7"/>
          <p:cNvSpPr txBox="1"/>
          <p:nvPr/>
        </p:nvSpPr>
        <p:spPr>
          <a:xfrm>
            <a:off x="276165" y="6279254"/>
            <a:ext cx="1603435" cy="338554"/>
          </a:xfrm>
          <a:prstGeom prst="rect">
            <a:avLst/>
          </a:prstGeom>
          <a:noFill/>
        </p:spPr>
        <p:txBody>
          <a:bodyPr wrap="square" rtlCol="0">
            <a:spAutoFit/>
          </a:bodyPr>
          <a:lstStyle/>
          <a:p>
            <a:r>
              <a:rPr lang="en-US" sz="1600" dirty="0" smtClean="0">
                <a:solidFill>
                  <a:schemeClr val="bg1"/>
                </a:solidFill>
                <a:latin typeface="Archer Medium"/>
                <a:cs typeface="Archer Medium"/>
              </a:rPr>
              <a:t>August 2017</a:t>
            </a:r>
            <a:endParaRPr lang="en-US" sz="1600" dirty="0">
              <a:solidFill>
                <a:schemeClr val="bg1"/>
              </a:solidFill>
              <a:latin typeface="Archer Medium"/>
              <a:cs typeface="Archer Medium"/>
            </a:endParaRPr>
          </a:p>
        </p:txBody>
      </p:sp>
      <p:sp>
        <p:nvSpPr>
          <p:cNvPr id="9" name="TextBox 8"/>
          <p:cNvSpPr txBox="1"/>
          <p:nvPr/>
        </p:nvSpPr>
        <p:spPr>
          <a:xfrm>
            <a:off x="148628" y="1707850"/>
            <a:ext cx="5261572" cy="830997"/>
          </a:xfrm>
          <a:prstGeom prst="rect">
            <a:avLst/>
          </a:prstGeom>
          <a:noFill/>
        </p:spPr>
        <p:txBody>
          <a:bodyPr wrap="square" rtlCol="0">
            <a:spAutoFit/>
          </a:bodyPr>
          <a:lstStyle/>
          <a:p>
            <a:pPr algn="l"/>
            <a:r>
              <a:rPr lang="en-US" sz="4800" dirty="0" smtClean="0">
                <a:solidFill>
                  <a:srgbClr val="EE2B74"/>
                </a:solidFill>
                <a:latin typeface="Archer Bold"/>
                <a:cs typeface="Archer Bold"/>
              </a:rPr>
              <a:t>MESSAGING</a:t>
            </a:r>
            <a:endParaRPr lang="en-US" sz="4800" b="0" i="0" dirty="0">
              <a:solidFill>
                <a:srgbClr val="EE2B74"/>
              </a:solidFill>
              <a:latin typeface="Archer Bold"/>
              <a:cs typeface="Archer Bold"/>
            </a:endParaRPr>
          </a:p>
        </p:txBody>
      </p:sp>
      <p:sp>
        <p:nvSpPr>
          <p:cNvPr id="10" name="Title Placeholder 1"/>
          <p:cNvSpPr txBox="1">
            <a:spLocks/>
          </p:cNvSpPr>
          <p:nvPr/>
        </p:nvSpPr>
        <p:spPr>
          <a:xfrm>
            <a:off x="157627" y="1578666"/>
            <a:ext cx="2305476" cy="28660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solidFill>
                  <a:srgbClr val="FFFFFF"/>
                </a:solidFill>
                <a:latin typeface="Archer Medium Italic"/>
                <a:cs typeface="Archer Medium Italic"/>
              </a:rPr>
              <a:t>Brand</a:t>
            </a:r>
            <a:endParaRPr lang="en-US" sz="2800" dirty="0">
              <a:solidFill>
                <a:srgbClr val="FFFFFF"/>
              </a:solidFill>
              <a:latin typeface="Archer Medium Italic"/>
              <a:cs typeface="Archer Medium Italic"/>
            </a:endParaRPr>
          </a:p>
        </p:txBody>
      </p:sp>
    </p:spTree>
    <p:extLst>
      <p:ext uri="{BB962C8B-B14F-4D97-AF65-F5344CB8AC3E}">
        <p14:creationId xmlns:p14="http://schemas.microsoft.com/office/powerpoint/2010/main" val="233683764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368300"/>
            <a:ext cx="6079053" cy="6159500"/>
          </a:xfrm>
          <a:prstGeom prst="rect">
            <a:avLst/>
          </a:prstGeom>
        </p:spPr>
        <p:txBody>
          <a:bodyPr vert="horz" lIns="91440" tIns="45720" rIns="91440" bIns="45720" rtlCol="0">
            <a:normAutofit fontScale="77500" lnSpcReduction="20000"/>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2300" dirty="0" smtClean="0">
                <a:solidFill>
                  <a:srgbClr val="EE2B74"/>
                </a:solidFill>
                <a:latin typeface="Archer Bold"/>
                <a:cs typeface="Archer Bold"/>
              </a:rPr>
              <a:t>Brand messages are just the beginning of the conversation. </a:t>
            </a:r>
          </a:p>
          <a:p>
            <a:pPr algn="l">
              <a:lnSpc>
                <a:spcPts val="1700"/>
              </a:lnSpc>
              <a:spcBef>
                <a:spcPts val="0"/>
              </a:spcBef>
            </a:pPr>
            <a:r>
              <a:rPr lang="en-US" sz="2100" dirty="0" smtClean="0">
                <a:solidFill>
                  <a:srgbClr val="898989"/>
                </a:solidFill>
                <a:latin typeface="Avenir Book"/>
                <a:cs typeface="Avenir Book"/>
              </a:rPr>
              <a:t>………………………….……………………………………………….</a:t>
            </a:r>
          </a:p>
          <a:p>
            <a:pPr algn="l">
              <a:lnSpc>
                <a:spcPts val="1500"/>
              </a:lnSpc>
              <a:spcBef>
                <a:spcPts val="0"/>
              </a:spcBef>
            </a:pPr>
            <a:endParaRPr lang="en-US" sz="1600" dirty="0" smtClean="0">
              <a:solidFill>
                <a:srgbClr val="898989"/>
              </a:solidFill>
              <a:latin typeface="Avenir Book"/>
              <a:cs typeface="Avenir Book"/>
            </a:endParaRPr>
          </a:p>
          <a:p>
            <a:pPr algn="l">
              <a:lnSpc>
                <a:spcPts val="2400"/>
              </a:lnSpc>
              <a:spcBef>
                <a:spcPts val="0"/>
              </a:spcBef>
            </a:pPr>
            <a:r>
              <a:rPr lang="en-US" sz="1800" dirty="0" smtClean="0">
                <a:solidFill>
                  <a:srgbClr val="002B49"/>
                </a:solidFill>
                <a:latin typeface="Avenir Book"/>
                <a:cs typeface="Avenir Book"/>
              </a:rPr>
              <a:t>They </a:t>
            </a:r>
            <a:r>
              <a:rPr lang="en-US" sz="1800" dirty="0">
                <a:solidFill>
                  <a:srgbClr val="002B49"/>
                </a:solidFill>
                <a:latin typeface="Avenir Book"/>
                <a:cs typeface="Avenir Book"/>
              </a:rPr>
              <a:t>aren’t the entire conversation. These brand messages start to articulate the key pillars of Sweet Briar: what makes us special. They are written in the recommended editorial voice and supply phrases you can readily adopt for your own communications and conversations</a:t>
            </a:r>
            <a:r>
              <a:rPr lang="en-US" sz="1800" dirty="0" smtClean="0">
                <a:solidFill>
                  <a:srgbClr val="002B49"/>
                </a:solidFill>
                <a:latin typeface="Avenir Book"/>
                <a:cs typeface="Avenir Book"/>
              </a:rPr>
              <a:t>.</a:t>
            </a:r>
          </a:p>
          <a:p>
            <a:pPr algn="l">
              <a:lnSpc>
                <a:spcPts val="2600"/>
              </a:lnSpc>
              <a:spcBef>
                <a:spcPts val="0"/>
              </a:spcBef>
            </a:pPr>
            <a:endParaRPr lang="en-US" sz="1700" dirty="0">
              <a:solidFill>
                <a:srgbClr val="000000"/>
              </a:solidFill>
              <a:latin typeface="Avenir Book"/>
              <a:cs typeface="Avenir Book"/>
            </a:endParaRPr>
          </a:p>
          <a:p>
            <a:pPr algn="l">
              <a:lnSpc>
                <a:spcPts val="2400"/>
              </a:lnSpc>
              <a:spcBef>
                <a:spcPts val="0"/>
              </a:spcBef>
            </a:pPr>
            <a:r>
              <a:rPr lang="en-US" sz="2300" dirty="0" smtClean="0">
                <a:solidFill>
                  <a:srgbClr val="EE2B74"/>
                </a:solidFill>
                <a:latin typeface="Archer Bold"/>
                <a:cs typeface="Archer Bold"/>
              </a:rPr>
              <a:t>At the center of this set is the core message. </a:t>
            </a:r>
          </a:p>
          <a:p>
            <a:pPr algn="l">
              <a:lnSpc>
                <a:spcPts val="1700"/>
              </a:lnSpc>
              <a:spcBef>
                <a:spcPts val="0"/>
              </a:spcBef>
            </a:pPr>
            <a:r>
              <a:rPr lang="en-US" sz="2100" dirty="0" smtClean="0">
                <a:solidFill>
                  <a:srgbClr val="898989"/>
                </a:solidFill>
                <a:latin typeface="Avenir Book"/>
                <a:cs typeface="Avenir Book"/>
              </a:rPr>
              <a:t>……</a:t>
            </a:r>
            <a:r>
              <a:rPr lang="en-US" sz="2100" dirty="0">
                <a:solidFill>
                  <a:srgbClr val="898989"/>
                </a:solidFill>
                <a:latin typeface="Avenir Book"/>
                <a:cs typeface="Avenir Book"/>
              </a:rPr>
              <a:t>………………………………………………</a:t>
            </a:r>
            <a:r>
              <a:rPr lang="en-US" sz="2100" dirty="0" smtClean="0">
                <a:solidFill>
                  <a:srgbClr val="898989"/>
                </a:solidFill>
                <a:latin typeface="Avenir Book"/>
                <a:cs typeface="Avenir Book"/>
              </a:rPr>
              <a:t>………………</a:t>
            </a:r>
            <a:r>
              <a:rPr lang="en-US" sz="2100" dirty="0">
                <a:solidFill>
                  <a:srgbClr val="898989"/>
                </a:solidFill>
                <a:latin typeface="Avenir Book"/>
                <a:cs typeface="Avenir Book"/>
              </a:rPr>
              <a:t>……</a:t>
            </a:r>
            <a:r>
              <a:rPr lang="en-US" sz="2100" dirty="0" smtClean="0">
                <a:solidFill>
                  <a:srgbClr val="898989"/>
                </a:solidFill>
                <a:latin typeface="Avenir Book"/>
                <a:cs typeface="Avenir Book"/>
              </a:rPr>
              <a:t>.</a:t>
            </a:r>
          </a:p>
          <a:p>
            <a:pPr algn="l">
              <a:lnSpc>
                <a:spcPts val="1400"/>
              </a:lnSpc>
              <a:spcBef>
                <a:spcPts val="0"/>
              </a:spcBef>
            </a:pPr>
            <a:endParaRPr lang="en-US" sz="1600" dirty="0">
              <a:solidFill>
                <a:srgbClr val="898989"/>
              </a:solidFill>
              <a:latin typeface="Avenir Book"/>
              <a:cs typeface="Avenir Book"/>
            </a:endParaRPr>
          </a:p>
          <a:p>
            <a:pPr algn="l">
              <a:lnSpc>
                <a:spcPts val="2500"/>
              </a:lnSpc>
            </a:pPr>
            <a:r>
              <a:rPr lang="en-US" sz="1800" dirty="0">
                <a:solidFill>
                  <a:srgbClr val="002B49"/>
                </a:solidFill>
                <a:latin typeface="Avenir Book"/>
                <a:cs typeface="Avenir Book"/>
              </a:rPr>
              <a:t>It should serve as your foundation when communicating about Sweet Briar, be it in an elevator or an email. The four supporting messages address our unique differentiators, educational philosophy, beautiful campus, powerful network and transformative opportunities</a:t>
            </a:r>
            <a:r>
              <a:rPr lang="en-US" sz="1800" dirty="0" smtClean="0">
                <a:solidFill>
                  <a:srgbClr val="002B49"/>
                </a:solidFill>
                <a:latin typeface="Avenir Book"/>
                <a:cs typeface="Avenir Book"/>
              </a:rPr>
              <a:t>.</a:t>
            </a:r>
          </a:p>
          <a:p>
            <a:pPr algn="l">
              <a:lnSpc>
                <a:spcPts val="1500"/>
              </a:lnSpc>
              <a:spcBef>
                <a:spcPts val="0"/>
              </a:spcBef>
            </a:pPr>
            <a:endParaRPr lang="en-US" sz="1800" dirty="0" smtClean="0">
              <a:solidFill>
                <a:srgbClr val="002B49"/>
              </a:solidFill>
              <a:latin typeface="Avenir Book"/>
              <a:cs typeface="Avenir Book"/>
            </a:endParaRPr>
          </a:p>
          <a:p>
            <a:pPr algn="l">
              <a:lnSpc>
                <a:spcPts val="2500"/>
              </a:lnSpc>
            </a:pPr>
            <a:r>
              <a:rPr lang="en-US" sz="1800" dirty="0" smtClean="0">
                <a:solidFill>
                  <a:srgbClr val="002B49"/>
                </a:solidFill>
                <a:latin typeface="Avenir Book"/>
                <a:cs typeface="Avenir Book"/>
              </a:rPr>
              <a:t>This </a:t>
            </a:r>
            <a:r>
              <a:rPr lang="en-US" sz="1800" dirty="0">
                <a:solidFill>
                  <a:srgbClr val="002B49"/>
                </a:solidFill>
                <a:latin typeface="Avenir Book"/>
                <a:cs typeface="Avenir Book"/>
              </a:rPr>
              <a:t>is not a script. These messages should be treated as living, breathing language that you can adapt to fit your audience and mode of communication, while always remaining true to the core ideas and style.</a:t>
            </a:r>
          </a:p>
          <a:p>
            <a:pPr algn="l">
              <a:lnSpc>
                <a:spcPts val="2600"/>
              </a:lnSpc>
            </a:pPr>
            <a:endParaRPr lang="en-US" sz="1800" dirty="0">
              <a:solidFill>
                <a:srgbClr val="000000"/>
              </a:solidFill>
              <a:latin typeface="Avenir Book"/>
              <a:cs typeface="Avenir Book"/>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Using</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800219"/>
          </a:xfrm>
          <a:prstGeom prst="rect">
            <a:avLst/>
          </a:prstGeom>
          <a:noFill/>
        </p:spPr>
        <p:txBody>
          <a:bodyPr wrap="square" rtlCol="0">
            <a:spAutoFit/>
          </a:bodyPr>
          <a:lstStyle/>
          <a:p>
            <a:pPr algn="l"/>
            <a:r>
              <a:rPr lang="en-US" sz="2300" dirty="0" smtClean="0">
                <a:solidFill>
                  <a:srgbClr val="EE2B74"/>
                </a:solidFill>
                <a:latin typeface="Archer Bold"/>
                <a:cs typeface="Archer Bold"/>
              </a:rPr>
              <a:t>BRAND MESSAGES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156328017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1700"/>
              </a:lnSpc>
              <a:spcBef>
                <a:spcPts val="0"/>
              </a:spcBef>
            </a:pPr>
            <a:r>
              <a:rPr lang="en-US" sz="1800" dirty="0" smtClean="0">
                <a:solidFill>
                  <a:srgbClr val="EE2B74"/>
                </a:solidFill>
                <a:latin typeface="Archer Bold"/>
                <a:cs typeface="Archer Bold"/>
              </a:rPr>
              <a:t>Confidence, courage and grit. Women of consequence. </a:t>
            </a:r>
            <a:r>
              <a:rPr lang="en-US" sz="1600" dirty="0" smtClean="0">
                <a:solidFill>
                  <a:srgbClr val="898989"/>
                </a:solidFill>
                <a:latin typeface="Avenir Book"/>
                <a:cs typeface="Avenir Book"/>
              </a:rPr>
              <a:t>………………………………………………………………………….</a:t>
            </a:r>
          </a:p>
          <a:p>
            <a:pPr algn="l">
              <a:lnSpc>
                <a:spcPts val="1500"/>
              </a:lnSpc>
            </a:pPr>
            <a:endParaRPr lang="en-US" sz="1600" dirty="0" smtClean="0">
              <a:solidFill>
                <a:srgbClr val="002B49"/>
              </a:solidFill>
              <a:latin typeface="Avenir Book"/>
              <a:cs typeface="Avenir Book"/>
            </a:endParaRPr>
          </a:p>
          <a:p>
            <a:pPr algn="l">
              <a:lnSpc>
                <a:spcPts val="2600"/>
              </a:lnSpc>
            </a:pPr>
            <a:r>
              <a:rPr lang="en-US" sz="1600" dirty="0" smtClean="0">
                <a:solidFill>
                  <a:srgbClr val="002B49"/>
                </a:solidFill>
                <a:latin typeface="Avenir Book"/>
                <a:cs typeface="Avenir Book"/>
              </a:rPr>
              <a:t>Independent</a:t>
            </a:r>
            <a:r>
              <a:rPr lang="en-US" sz="1600" dirty="0">
                <a:solidFill>
                  <a:srgbClr val="002B49"/>
                </a:solidFill>
                <a:latin typeface="Avenir Book"/>
                <a:cs typeface="Avenir Book"/>
              </a:rPr>
              <a:t>-minded, fiercely determined to see your dreams through: deep down, you know that’s who you’ve always been. At Sweet Briar College, we’re here to reveal and amplify everything that makes you amazing, and help you own it in ways you never thought possible. You’ll be surrounded by a family of faculty, coaches and friends who will push you, excite you and energize you — to take what you learn into the world and take the lead. Our students have a favorite rallying cry, “There’s nothing that you cannot do.” You’ll discover that, here, it rings true every day.</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Core</a:t>
            </a:r>
            <a:endParaRPr lang="en-US" dirty="0">
              <a:solidFill>
                <a:srgbClr val="FFFFFF"/>
              </a:solidFill>
              <a:latin typeface="Archer Medium Italic"/>
              <a:cs typeface="Archer Medium Italic"/>
            </a:endParaRPr>
          </a:p>
        </p:txBody>
      </p:sp>
      <p:sp>
        <p:nvSpPr>
          <p:cNvPr id="12" name="TextBox 11"/>
          <p:cNvSpPr txBox="1"/>
          <p:nvPr/>
        </p:nvSpPr>
        <p:spPr>
          <a:xfrm>
            <a:off x="148628" y="1445384"/>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MESSAGE</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113612871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1700"/>
              </a:lnSpc>
              <a:spcBef>
                <a:spcPts val="0"/>
              </a:spcBef>
            </a:pPr>
            <a:r>
              <a:rPr lang="en-US" sz="1800" dirty="0" smtClean="0">
                <a:solidFill>
                  <a:srgbClr val="EE2B74"/>
                </a:solidFill>
                <a:latin typeface="Archer Bold"/>
                <a:cs typeface="Archer Bold"/>
              </a:rPr>
              <a:t>A powerful environment you’ll always call home.  </a:t>
            </a:r>
            <a:r>
              <a:rPr lang="en-US" sz="1600" dirty="0" smtClean="0">
                <a:solidFill>
                  <a:srgbClr val="898989"/>
                </a:solidFill>
                <a:latin typeface="Avenir Book"/>
                <a:cs typeface="Avenir Book"/>
              </a:rPr>
              <a:t>………………………………………………………………………….</a:t>
            </a:r>
          </a:p>
          <a:p>
            <a:pPr algn="l">
              <a:lnSpc>
                <a:spcPts val="1500"/>
              </a:lnSpc>
            </a:pPr>
            <a:endParaRPr lang="en-US" sz="1600" dirty="0" smtClean="0">
              <a:solidFill>
                <a:srgbClr val="002B49"/>
              </a:solidFill>
              <a:latin typeface="Avenir Book"/>
              <a:cs typeface="Avenir Book"/>
            </a:endParaRPr>
          </a:p>
          <a:p>
            <a:pPr algn="l">
              <a:lnSpc>
                <a:spcPts val="2600"/>
              </a:lnSpc>
            </a:pPr>
            <a:r>
              <a:rPr lang="en-US" sz="1600" dirty="0" smtClean="0">
                <a:solidFill>
                  <a:srgbClr val="002B49"/>
                </a:solidFill>
                <a:latin typeface="Avenir Book"/>
                <a:cs typeface="Avenir Book"/>
              </a:rPr>
              <a:t>Sweet </a:t>
            </a:r>
            <a:r>
              <a:rPr lang="en-US" sz="1600" dirty="0">
                <a:solidFill>
                  <a:srgbClr val="002B49"/>
                </a:solidFill>
                <a:latin typeface="Avenir Book"/>
                <a:cs typeface="Avenir Book"/>
              </a:rPr>
              <a:t>Briar is a beautiful place — but that beauty is not just skin-deep. Our campus, listed by the National Register of Historic Places and located in the foothills of the Blue Ridge Mountains, is intentionally intimate. It’s buzzing with ideas and designed to build a sense of community, to be a place where everyone counts. Good times, positivity and meaningful connections are always close by, and people genuinely look out for one another. All kinds of possibilities will unfold for you here, because </a:t>
            </a:r>
            <a:r>
              <a:rPr lang="en-US" sz="1600" dirty="0" smtClean="0">
                <a:solidFill>
                  <a:srgbClr val="002B49"/>
                </a:solidFill>
                <a:latin typeface="Avenir Book"/>
                <a:cs typeface="Avenir Book"/>
              </a:rPr>
              <a:t>our campus will give you the space you need to explore, research and achieve.</a:t>
            </a:r>
            <a:endParaRPr lang="en-US" sz="1600" dirty="0">
              <a:solidFill>
                <a:srgbClr val="002B49"/>
              </a:solidFill>
              <a:latin typeface="Avenir Book"/>
              <a:cs typeface="Avenir Book"/>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Supporting</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MESSAGES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191101001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800" dirty="0" smtClean="0">
                <a:solidFill>
                  <a:srgbClr val="EE2B74"/>
                </a:solidFill>
                <a:latin typeface="Archer Bold"/>
                <a:cs typeface="Archer Bold"/>
              </a:rPr>
              <a:t>Behind every Sweet Briar Woman is a team who</a:t>
            </a:r>
            <a:br>
              <a:rPr lang="en-US" sz="1800" dirty="0" smtClean="0">
                <a:solidFill>
                  <a:srgbClr val="EE2B74"/>
                </a:solidFill>
                <a:latin typeface="Archer Bold"/>
                <a:cs typeface="Archer Bold"/>
              </a:rPr>
            </a:br>
            <a:r>
              <a:rPr lang="en-US" sz="1800" dirty="0" smtClean="0">
                <a:solidFill>
                  <a:srgbClr val="EE2B74"/>
                </a:solidFill>
                <a:latin typeface="Archer Bold"/>
                <a:cs typeface="Archer Bold"/>
              </a:rPr>
              <a:t>believes in her.  </a:t>
            </a:r>
          </a:p>
          <a:p>
            <a:pPr algn="l">
              <a:lnSpc>
                <a:spcPts val="1700"/>
              </a:lnSpc>
              <a:spcBef>
                <a:spcPts val="0"/>
              </a:spcBef>
            </a:pPr>
            <a:r>
              <a:rPr lang="en-US" sz="1600" dirty="0" smtClean="0">
                <a:solidFill>
                  <a:srgbClr val="898989"/>
                </a:solidFill>
                <a:latin typeface="Avenir Book"/>
                <a:cs typeface="Avenir Book"/>
              </a:rPr>
              <a:t>………………………………………………………………………….</a:t>
            </a:r>
          </a:p>
          <a:p>
            <a:pPr algn="l">
              <a:lnSpc>
                <a:spcPts val="1500"/>
              </a:lnSpc>
            </a:pPr>
            <a:endParaRPr lang="en-US" sz="1600" dirty="0" smtClean="0">
              <a:solidFill>
                <a:srgbClr val="002B49"/>
              </a:solidFill>
              <a:latin typeface="Avenir Book"/>
              <a:cs typeface="Avenir Book"/>
            </a:endParaRPr>
          </a:p>
          <a:p>
            <a:pPr algn="l">
              <a:lnSpc>
                <a:spcPts val="2600"/>
              </a:lnSpc>
            </a:pPr>
            <a:r>
              <a:rPr lang="en-US" sz="1600" dirty="0" smtClean="0">
                <a:solidFill>
                  <a:srgbClr val="002B49"/>
                </a:solidFill>
                <a:latin typeface="Avenir Book"/>
                <a:cs typeface="Avenir Book"/>
              </a:rPr>
              <a:t>Our </a:t>
            </a:r>
            <a:r>
              <a:rPr lang="en-US" sz="1600" dirty="0">
                <a:solidFill>
                  <a:srgbClr val="002B49"/>
                </a:solidFill>
                <a:latin typeface="Avenir Book"/>
                <a:cs typeface="Avenir Book"/>
              </a:rPr>
              <a:t>faculty and student support staff are united in a common cause: to be the mentors you’ve always wanted, and to empower you to grow as a bold, independent thinker. And because no two Sweet Briar women are alike, they’ll work with you to plan a customized learning </a:t>
            </a:r>
            <a:r>
              <a:rPr lang="en-US" sz="1600" dirty="0" smtClean="0">
                <a:solidFill>
                  <a:srgbClr val="002B49"/>
                </a:solidFill>
                <a:latin typeface="Avenir Book"/>
                <a:cs typeface="Avenir Book"/>
              </a:rPr>
              <a:t>experience — one </a:t>
            </a:r>
            <a:r>
              <a:rPr lang="en-US" sz="1600" dirty="0">
                <a:solidFill>
                  <a:srgbClr val="002B49"/>
                </a:solidFill>
                <a:latin typeface="Avenir Book"/>
                <a:cs typeface="Avenir Book"/>
              </a:rPr>
              <a:t>that reflects who you’re becoming and focuses your personal goals. Your advisors’ doors</a:t>
            </a:r>
            <a:r>
              <a:rPr lang="en-US" sz="1600" dirty="0" smtClean="0">
                <a:solidFill>
                  <a:srgbClr val="002B49"/>
                </a:solidFill>
                <a:latin typeface="Avenir Book"/>
                <a:cs typeface="Avenir Book"/>
              </a:rPr>
              <a:t>— and </a:t>
            </a:r>
            <a:r>
              <a:rPr lang="en-US" sz="1600" dirty="0">
                <a:solidFill>
                  <a:srgbClr val="002B49"/>
                </a:solidFill>
                <a:latin typeface="Avenir Book"/>
                <a:cs typeface="Avenir Book"/>
              </a:rPr>
              <a:t>their professional </a:t>
            </a:r>
            <a:r>
              <a:rPr lang="en-US" sz="1600" dirty="0" smtClean="0">
                <a:solidFill>
                  <a:srgbClr val="002B49"/>
                </a:solidFill>
                <a:latin typeface="Avenir Book"/>
                <a:cs typeface="Avenir Book"/>
              </a:rPr>
              <a:t>contacts — will </a:t>
            </a:r>
            <a:r>
              <a:rPr lang="en-US" sz="1600" dirty="0">
                <a:solidFill>
                  <a:srgbClr val="002B49"/>
                </a:solidFill>
                <a:latin typeface="Avenir Book"/>
                <a:cs typeface="Avenir Book"/>
              </a:rPr>
              <a:t>always be open to you. It’s the combination of challenge and guidance you’ll need to pursue that research project, tackle that complex material, go for that leadership position and take that life-changing internship.</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Supporting</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MESSAGES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327751244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800" dirty="0" smtClean="0">
                <a:solidFill>
                  <a:srgbClr val="EE2B74"/>
                </a:solidFill>
                <a:latin typeface="Archer Bold"/>
                <a:cs typeface="Archer Bold"/>
              </a:rPr>
              <a:t>Amazing things will be expected of you. </a:t>
            </a:r>
            <a:br>
              <a:rPr lang="en-US" sz="1800" dirty="0" smtClean="0">
                <a:solidFill>
                  <a:srgbClr val="EE2B74"/>
                </a:solidFill>
                <a:latin typeface="Archer Bold"/>
                <a:cs typeface="Archer Bold"/>
              </a:rPr>
            </a:br>
            <a:r>
              <a:rPr lang="en-US" sz="1800" dirty="0" smtClean="0">
                <a:solidFill>
                  <a:srgbClr val="EE2B74"/>
                </a:solidFill>
                <a:latin typeface="Archer Bold"/>
                <a:cs typeface="Archer Bold"/>
              </a:rPr>
              <a:t>And you’ll deliver.  </a:t>
            </a:r>
          </a:p>
          <a:p>
            <a:pPr algn="l">
              <a:lnSpc>
                <a:spcPts val="1700"/>
              </a:lnSpc>
              <a:spcBef>
                <a:spcPts val="0"/>
              </a:spcBef>
            </a:pPr>
            <a:r>
              <a:rPr lang="en-US" sz="1600" dirty="0" smtClean="0">
                <a:solidFill>
                  <a:srgbClr val="898989"/>
                </a:solidFill>
                <a:latin typeface="Avenir Book"/>
                <a:cs typeface="Avenir Book"/>
              </a:rPr>
              <a:t>………………………………………………………………………….</a:t>
            </a:r>
          </a:p>
          <a:p>
            <a:pPr algn="l">
              <a:lnSpc>
                <a:spcPts val="1500"/>
              </a:lnSpc>
            </a:pPr>
            <a:endParaRPr lang="en-US" sz="1600" dirty="0" smtClean="0">
              <a:solidFill>
                <a:srgbClr val="002B49"/>
              </a:solidFill>
              <a:latin typeface="Avenir Book"/>
              <a:cs typeface="Avenir Book"/>
            </a:endParaRPr>
          </a:p>
          <a:p>
            <a:pPr algn="l">
              <a:lnSpc>
                <a:spcPts val="2600"/>
              </a:lnSpc>
            </a:pPr>
            <a:r>
              <a:rPr lang="en-US" sz="1600" dirty="0" smtClean="0">
                <a:solidFill>
                  <a:srgbClr val="002B49"/>
                </a:solidFill>
                <a:latin typeface="Avenir Book"/>
                <a:cs typeface="Avenir Book"/>
              </a:rPr>
              <a:t>You’ll </a:t>
            </a:r>
            <a:r>
              <a:rPr lang="en-US" sz="1600" dirty="0">
                <a:solidFill>
                  <a:srgbClr val="002B49"/>
                </a:solidFill>
                <a:latin typeface="Avenir Book"/>
                <a:cs typeface="Avenir Book"/>
              </a:rPr>
              <a:t>graduate from Sweet Briar career-ready and life-ready: you’ll know who you are and what you do best. In the professional world, that means you’ll always be in demand. Sweet Briar graduates fearlessly take initiative, solve problems collaboratively, achieve big goals and speak up for what’s right. You’ll also be in good company, joining the strong network of Sweet Briar alumnae — savvy leaders in their communities and in every sector. It’s a powerful, close-knit sisterhood, united by unwavering pride in their alma mater — and in their ability to get things done.</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Supporting</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MESSAGES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368067157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103310"/>
            <a:ext cx="6079053" cy="4525963"/>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800" dirty="0" smtClean="0">
                <a:solidFill>
                  <a:srgbClr val="EE2B74"/>
                </a:solidFill>
                <a:latin typeface="Archer Bold"/>
                <a:cs typeface="Archer Bold"/>
              </a:rPr>
              <a:t>Our roots are strong and run deep.  </a:t>
            </a:r>
          </a:p>
          <a:p>
            <a:pPr algn="l">
              <a:lnSpc>
                <a:spcPts val="1700"/>
              </a:lnSpc>
              <a:spcBef>
                <a:spcPts val="0"/>
              </a:spcBef>
            </a:pPr>
            <a:r>
              <a:rPr lang="en-US" sz="1600" dirty="0" smtClean="0">
                <a:solidFill>
                  <a:srgbClr val="898989"/>
                </a:solidFill>
                <a:latin typeface="Avenir Book"/>
                <a:cs typeface="Avenir Book"/>
              </a:rPr>
              <a:t>………………………………………………………………………….</a:t>
            </a:r>
          </a:p>
          <a:p>
            <a:pPr algn="l">
              <a:lnSpc>
                <a:spcPts val="1500"/>
              </a:lnSpc>
            </a:pPr>
            <a:endParaRPr lang="en-US" sz="1600" dirty="0" smtClean="0">
              <a:solidFill>
                <a:srgbClr val="002B49"/>
              </a:solidFill>
              <a:latin typeface="Avenir Book"/>
              <a:cs typeface="Avenir Book"/>
            </a:endParaRPr>
          </a:p>
          <a:p>
            <a:pPr algn="l">
              <a:lnSpc>
                <a:spcPts val="2600"/>
              </a:lnSpc>
            </a:pPr>
            <a:r>
              <a:rPr lang="en-US" sz="1600" dirty="0" smtClean="0">
                <a:solidFill>
                  <a:srgbClr val="002B49"/>
                </a:solidFill>
                <a:latin typeface="Avenir Book"/>
                <a:cs typeface="Avenir Book"/>
              </a:rPr>
              <a:t>Generations </a:t>
            </a:r>
            <a:r>
              <a:rPr lang="en-US" sz="1600" dirty="0">
                <a:solidFill>
                  <a:srgbClr val="002B49"/>
                </a:solidFill>
                <a:latin typeface="Avenir Book"/>
                <a:cs typeface="Avenir Book"/>
              </a:rPr>
              <a:t>of amazing women have saved a special place in their hearts for Sweet Briar. Their steadfast love for their alma mater inspires us, holds us accountable, and keeps us strong. It’s why we take such pride and care in keeping our campus beautiful; why we are careful stewards of every resource; why the faculty come here and stay here. When you join the Sweet Briar family, you entrust us with helping you write the most important chapter of your life so far, and we are committed to seeing that chapter through, from start to finish.</a:t>
            </a: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Supporting</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MESSAGES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128092231"/>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3556"/>
            <a:ext cx="9144000" cy="5911098"/>
          </a:xfrm>
          <a:prstGeom prst="rect">
            <a:avLst/>
          </a:prstGeom>
        </p:spPr>
      </p:pic>
    </p:spTree>
    <p:extLst>
      <p:ext uri="{BB962C8B-B14F-4D97-AF65-F5344CB8AC3E}">
        <p14:creationId xmlns:p14="http://schemas.microsoft.com/office/powerpoint/2010/main" val="2725735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3200"/>
            <a:ext cx="9144000" cy="6443758"/>
          </a:xfrm>
          <a:prstGeom prst="rect">
            <a:avLst/>
          </a:prstGeom>
        </p:spPr>
      </p:pic>
    </p:spTree>
    <p:extLst>
      <p:ext uri="{BB962C8B-B14F-4D97-AF65-F5344CB8AC3E}">
        <p14:creationId xmlns:p14="http://schemas.microsoft.com/office/powerpoint/2010/main" val="228386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8966"/>
            <a:ext cx="9144000" cy="2706763"/>
          </a:xfrm>
          <a:prstGeom prst="rect">
            <a:avLst/>
          </a:prstGeom>
        </p:spPr>
      </p:pic>
    </p:spTree>
    <p:extLst>
      <p:ext uri="{BB962C8B-B14F-4D97-AF65-F5344CB8AC3E}">
        <p14:creationId xmlns:p14="http://schemas.microsoft.com/office/powerpoint/2010/main" val="227193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W backgroung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Picture 5"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2226" y="5892800"/>
            <a:ext cx="936619" cy="733685"/>
          </a:xfrm>
          <a:prstGeom prst="rect">
            <a:avLst/>
          </a:prstGeom>
        </p:spPr>
      </p:pic>
      <p:sp>
        <p:nvSpPr>
          <p:cNvPr id="8" name="TextBox 7"/>
          <p:cNvSpPr txBox="1"/>
          <p:nvPr/>
        </p:nvSpPr>
        <p:spPr>
          <a:xfrm>
            <a:off x="276165" y="6279254"/>
            <a:ext cx="1603435" cy="338554"/>
          </a:xfrm>
          <a:prstGeom prst="rect">
            <a:avLst/>
          </a:prstGeom>
          <a:noFill/>
        </p:spPr>
        <p:txBody>
          <a:bodyPr wrap="square" rtlCol="0">
            <a:spAutoFit/>
          </a:bodyPr>
          <a:lstStyle/>
          <a:p>
            <a:r>
              <a:rPr lang="en-US" sz="1600" dirty="0" smtClean="0">
                <a:solidFill>
                  <a:schemeClr val="bg1"/>
                </a:solidFill>
                <a:latin typeface="Archer Medium"/>
                <a:cs typeface="Archer Medium"/>
              </a:rPr>
              <a:t>August 2017</a:t>
            </a:r>
            <a:endParaRPr lang="en-US" sz="1600" dirty="0">
              <a:solidFill>
                <a:schemeClr val="bg1"/>
              </a:solidFill>
              <a:latin typeface="Archer Medium"/>
              <a:cs typeface="Archer Medium"/>
            </a:endParaRPr>
          </a:p>
        </p:txBody>
      </p:sp>
      <p:sp>
        <p:nvSpPr>
          <p:cNvPr id="9" name="TextBox 8"/>
          <p:cNvSpPr txBox="1"/>
          <p:nvPr/>
        </p:nvSpPr>
        <p:spPr>
          <a:xfrm>
            <a:off x="148628" y="1762884"/>
            <a:ext cx="5261572" cy="830997"/>
          </a:xfrm>
          <a:prstGeom prst="rect">
            <a:avLst/>
          </a:prstGeom>
          <a:noFill/>
        </p:spPr>
        <p:txBody>
          <a:bodyPr wrap="square" rtlCol="0">
            <a:spAutoFit/>
          </a:bodyPr>
          <a:lstStyle/>
          <a:p>
            <a:pPr algn="l"/>
            <a:r>
              <a:rPr lang="en-US" sz="4800" dirty="0" smtClean="0">
                <a:solidFill>
                  <a:srgbClr val="EE2B74"/>
                </a:solidFill>
                <a:latin typeface="Archer Bold"/>
                <a:cs typeface="Archer Bold"/>
              </a:rPr>
              <a:t>THE BRAND</a:t>
            </a:r>
            <a:endParaRPr lang="en-US" sz="4800" b="0" i="0" dirty="0">
              <a:solidFill>
                <a:srgbClr val="EE2B74"/>
              </a:solidFill>
              <a:latin typeface="Archer Bold"/>
              <a:cs typeface="Archer Bold"/>
            </a:endParaRPr>
          </a:p>
        </p:txBody>
      </p:sp>
      <p:sp>
        <p:nvSpPr>
          <p:cNvPr id="10" name="Title Placeholder 1"/>
          <p:cNvSpPr txBox="1">
            <a:spLocks/>
          </p:cNvSpPr>
          <p:nvPr/>
        </p:nvSpPr>
        <p:spPr>
          <a:xfrm>
            <a:off x="157627" y="1578666"/>
            <a:ext cx="2305476" cy="28660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dirty="0" smtClean="0">
                <a:solidFill>
                  <a:srgbClr val="FFFFFF"/>
                </a:solidFill>
                <a:latin typeface="Archer Medium Italic"/>
                <a:cs typeface="Archer Medium Italic"/>
              </a:rPr>
              <a:t>Expressing</a:t>
            </a:r>
            <a:endParaRPr lang="en-US" sz="2800" dirty="0">
              <a:solidFill>
                <a:srgbClr val="FFFFFF"/>
              </a:solidFill>
              <a:latin typeface="Archer Medium Italic"/>
              <a:cs typeface="Archer Medium Italic"/>
            </a:endParaRPr>
          </a:p>
        </p:txBody>
      </p:sp>
    </p:spTree>
    <p:extLst>
      <p:ext uri="{BB962C8B-B14F-4D97-AF65-F5344CB8AC3E}">
        <p14:creationId xmlns:p14="http://schemas.microsoft.com/office/powerpoint/2010/main" val="513546938"/>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713828"/>
            <a:ext cx="6079053" cy="501387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800" dirty="0" smtClean="0">
                <a:solidFill>
                  <a:srgbClr val="EE2B74"/>
                </a:solidFill>
                <a:latin typeface="Archer Bold"/>
                <a:cs typeface="Archer Bold"/>
              </a:rPr>
              <a:t>Heads, subheads and quotes – Archer </a:t>
            </a:r>
          </a:p>
          <a:p>
            <a:pPr algn="l">
              <a:lnSpc>
                <a:spcPts val="2400"/>
              </a:lnSpc>
              <a:spcBef>
                <a:spcPts val="0"/>
              </a:spcBef>
            </a:pPr>
            <a:r>
              <a:rPr lang="en-US" sz="1600" dirty="0" smtClean="0">
                <a:solidFill>
                  <a:srgbClr val="002B49"/>
                </a:solidFill>
                <a:latin typeface="Avenir Book"/>
                <a:cs typeface="Avenir Book"/>
              </a:rPr>
              <a:t>Consider ITALIC and/or UPPER CASE for emphasis.</a:t>
            </a:r>
          </a:p>
          <a:p>
            <a:pPr algn="l">
              <a:lnSpc>
                <a:spcPts val="1700"/>
              </a:lnSpc>
              <a:spcBef>
                <a:spcPts val="0"/>
              </a:spcBef>
            </a:pPr>
            <a:r>
              <a:rPr lang="en-US" sz="1600" dirty="0" smtClean="0">
                <a:solidFill>
                  <a:srgbClr val="898989"/>
                </a:solidFill>
                <a:latin typeface="Avenir Book"/>
                <a:cs typeface="Avenir Book"/>
              </a:rPr>
              <a:t>………………………………………………………………………….</a:t>
            </a:r>
          </a:p>
          <a:p>
            <a:pPr algn="l"/>
            <a:endParaRPr lang="en-US" sz="1600" dirty="0" smtClean="0">
              <a:solidFill>
                <a:srgbClr val="002B49"/>
              </a:solidFill>
              <a:latin typeface="Archer Bold"/>
              <a:cs typeface="Archer Bold"/>
            </a:endParaRPr>
          </a:p>
          <a:p>
            <a:pPr algn="l">
              <a:lnSpc>
                <a:spcPts val="2400"/>
              </a:lnSpc>
              <a:spcBef>
                <a:spcPts val="0"/>
              </a:spcBef>
            </a:pPr>
            <a:r>
              <a:rPr lang="en-US" sz="1600" dirty="0" smtClean="0">
                <a:solidFill>
                  <a:srgbClr val="002B49"/>
                </a:solidFill>
                <a:latin typeface="Archer Bold"/>
                <a:cs typeface="Archer Bold"/>
              </a:rPr>
              <a:t>Archer </a:t>
            </a:r>
            <a:r>
              <a:rPr lang="en-US" sz="1600" dirty="0">
                <a:solidFill>
                  <a:srgbClr val="002B49"/>
                </a:solidFill>
                <a:latin typeface="Archer Bold"/>
                <a:cs typeface="Archer Bold"/>
              </a:rPr>
              <a:t>Bold</a:t>
            </a:r>
          </a:p>
          <a:p>
            <a:pPr algn="l">
              <a:lnSpc>
                <a:spcPts val="2400"/>
              </a:lnSpc>
              <a:spcBef>
                <a:spcPts val="0"/>
              </a:spcBef>
            </a:pPr>
            <a:r>
              <a:rPr lang="en-US" sz="1600" dirty="0">
                <a:solidFill>
                  <a:srgbClr val="002B49"/>
                </a:solidFill>
                <a:latin typeface="Archer Bold Italic"/>
                <a:cs typeface="Archer Bold Italic"/>
              </a:rPr>
              <a:t>Archer Bold </a:t>
            </a:r>
            <a:r>
              <a:rPr lang="en-US" sz="1600" dirty="0" smtClean="0">
                <a:solidFill>
                  <a:srgbClr val="002B49"/>
                </a:solidFill>
                <a:latin typeface="Archer Bold Italic"/>
                <a:cs typeface="Archer Bold Italic"/>
              </a:rPr>
              <a:t>Italic</a:t>
            </a:r>
          </a:p>
          <a:p>
            <a:pPr algn="l">
              <a:lnSpc>
                <a:spcPts val="2400"/>
              </a:lnSpc>
              <a:spcBef>
                <a:spcPts val="0"/>
              </a:spcBef>
            </a:pPr>
            <a:r>
              <a:rPr lang="en-US" sz="1600" dirty="0" smtClean="0">
                <a:solidFill>
                  <a:srgbClr val="002B49"/>
                </a:solidFill>
                <a:latin typeface="Archer Medium Italic"/>
                <a:cs typeface="Archer Medium Italic"/>
              </a:rPr>
              <a:t>Archer Medium Italic</a:t>
            </a:r>
          </a:p>
          <a:p>
            <a:pPr algn="l">
              <a:lnSpc>
                <a:spcPts val="3000"/>
              </a:lnSpc>
            </a:pPr>
            <a:endParaRPr lang="en-US" sz="1600" dirty="0" smtClean="0">
              <a:solidFill>
                <a:srgbClr val="002B49"/>
              </a:solidFill>
              <a:latin typeface="Avenir Book"/>
              <a:cs typeface="Avenir Book"/>
            </a:endParaRPr>
          </a:p>
          <a:p>
            <a:pPr algn="l"/>
            <a:r>
              <a:rPr lang="en-US" sz="1800" dirty="0" smtClean="0">
                <a:solidFill>
                  <a:srgbClr val="EE2B74"/>
                </a:solidFill>
                <a:latin typeface="Avenir Black"/>
                <a:cs typeface="Avenir Black"/>
              </a:rPr>
              <a:t>Body Copy – </a:t>
            </a:r>
            <a:r>
              <a:rPr lang="en-US" sz="1800" dirty="0" err="1" smtClean="0">
                <a:solidFill>
                  <a:srgbClr val="EE2B74"/>
                </a:solidFill>
                <a:latin typeface="Avenir Black"/>
                <a:cs typeface="Avenir Black"/>
              </a:rPr>
              <a:t>Avenir</a:t>
            </a:r>
            <a:endParaRPr lang="en-US" sz="1800" dirty="0">
              <a:solidFill>
                <a:srgbClr val="EE2B74"/>
              </a:solidFill>
              <a:latin typeface="Avenir Black"/>
              <a:cs typeface="Avenir Black"/>
            </a:endParaRPr>
          </a:p>
          <a:p>
            <a:pPr algn="l">
              <a:lnSpc>
                <a:spcPts val="2400"/>
              </a:lnSpc>
              <a:spcBef>
                <a:spcPts val="0"/>
              </a:spcBef>
            </a:pPr>
            <a:r>
              <a:rPr lang="en-US" sz="1600" dirty="0" smtClean="0">
                <a:solidFill>
                  <a:srgbClr val="002B49"/>
                </a:solidFill>
                <a:latin typeface="Avenir Book"/>
                <a:cs typeface="Avenir Book"/>
              </a:rPr>
              <a:t>Use for body copy, sentence case.</a:t>
            </a:r>
          </a:p>
          <a:p>
            <a:pPr algn="l">
              <a:lnSpc>
                <a:spcPts val="1700"/>
              </a:lnSpc>
              <a:spcBef>
                <a:spcPts val="0"/>
              </a:spcBef>
            </a:pP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p>
          <a:p>
            <a:pPr algn="l"/>
            <a:endParaRPr lang="en-US" sz="1600" dirty="0" smtClean="0">
              <a:solidFill>
                <a:srgbClr val="002B49"/>
              </a:solidFill>
              <a:latin typeface="Avenir Book"/>
              <a:cs typeface="Avenir Book"/>
            </a:endParaRPr>
          </a:p>
          <a:p>
            <a:pPr algn="l">
              <a:lnSpc>
                <a:spcPts val="2400"/>
              </a:lnSpc>
              <a:spcBef>
                <a:spcPts val="0"/>
              </a:spcBef>
            </a:pPr>
            <a:r>
              <a:rPr lang="en-US" sz="1600" dirty="0" err="1" smtClean="0">
                <a:solidFill>
                  <a:srgbClr val="002B49"/>
                </a:solidFill>
                <a:latin typeface="Avenir Book"/>
                <a:cs typeface="Avenir Book"/>
              </a:rPr>
              <a:t>Avenir</a:t>
            </a:r>
            <a:r>
              <a:rPr lang="en-US" sz="1600" dirty="0" smtClean="0">
                <a:solidFill>
                  <a:srgbClr val="002B49"/>
                </a:solidFill>
                <a:latin typeface="Avenir Book"/>
                <a:cs typeface="Avenir Book"/>
              </a:rPr>
              <a:t> </a:t>
            </a:r>
            <a:r>
              <a:rPr lang="en-US" sz="1600" dirty="0">
                <a:solidFill>
                  <a:srgbClr val="002B49"/>
                </a:solidFill>
                <a:latin typeface="Avenir Book"/>
                <a:cs typeface="Avenir Book"/>
              </a:rPr>
              <a:t>book</a:t>
            </a:r>
          </a:p>
          <a:p>
            <a:pPr algn="l">
              <a:lnSpc>
                <a:spcPts val="2400"/>
              </a:lnSpc>
              <a:spcBef>
                <a:spcPts val="0"/>
              </a:spcBef>
            </a:pPr>
            <a:r>
              <a:rPr lang="en-US" sz="1600" dirty="0" err="1">
                <a:solidFill>
                  <a:srgbClr val="002B49"/>
                </a:solidFill>
                <a:latin typeface="Avenir Book Oblique"/>
                <a:cs typeface="Avenir Book Oblique"/>
              </a:rPr>
              <a:t>Avenir</a:t>
            </a:r>
            <a:r>
              <a:rPr lang="en-US" sz="1600" dirty="0">
                <a:solidFill>
                  <a:srgbClr val="002B49"/>
                </a:solidFill>
                <a:latin typeface="Avenir Book Oblique"/>
                <a:cs typeface="Avenir Book Oblique"/>
              </a:rPr>
              <a:t> book oblique</a:t>
            </a:r>
          </a:p>
          <a:p>
            <a:pPr algn="l">
              <a:lnSpc>
                <a:spcPts val="2400"/>
              </a:lnSpc>
              <a:spcBef>
                <a:spcPts val="0"/>
              </a:spcBef>
            </a:pPr>
            <a:r>
              <a:rPr lang="en-US" sz="1600" dirty="0" err="1" smtClean="0">
                <a:solidFill>
                  <a:srgbClr val="002B49"/>
                </a:solidFill>
                <a:latin typeface="Avenir Black"/>
                <a:cs typeface="Avenir Black"/>
              </a:rPr>
              <a:t>Avenir</a:t>
            </a:r>
            <a:r>
              <a:rPr lang="en-US" sz="1600" dirty="0" smtClean="0">
                <a:solidFill>
                  <a:srgbClr val="002B49"/>
                </a:solidFill>
                <a:latin typeface="Avenir Black"/>
                <a:cs typeface="Avenir Black"/>
              </a:rPr>
              <a:t> </a:t>
            </a:r>
            <a:r>
              <a:rPr lang="en-US" sz="1600" dirty="0">
                <a:solidFill>
                  <a:srgbClr val="002B49"/>
                </a:solidFill>
                <a:latin typeface="Avenir Black"/>
                <a:cs typeface="Avenir Black"/>
              </a:rPr>
              <a:t>black</a:t>
            </a:r>
          </a:p>
          <a:p>
            <a:pPr algn="l">
              <a:lnSpc>
                <a:spcPts val="2400"/>
              </a:lnSpc>
              <a:spcBef>
                <a:spcPts val="0"/>
              </a:spcBef>
            </a:pPr>
            <a:r>
              <a:rPr lang="en-US" sz="1600" dirty="0" err="1">
                <a:solidFill>
                  <a:srgbClr val="002B49"/>
                </a:solidFill>
                <a:latin typeface="Avenir Black Oblique"/>
                <a:cs typeface="Avenir Black Oblique"/>
              </a:rPr>
              <a:t>Avenir</a:t>
            </a:r>
            <a:r>
              <a:rPr lang="en-US" sz="1600" dirty="0">
                <a:solidFill>
                  <a:srgbClr val="002B49"/>
                </a:solidFill>
                <a:latin typeface="Avenir Black Oblique"/>
                <a:cs typeface="Avenir Black Oblique"/>
              </a:rPr>
              <a:t> black </a:t>
            </a:r>
            <a:r>
              <a:rPr lang="en-US" sz="1600" dirty="0" smtClean="0">
                <a:solidFill>
                  <a:srgbClr val="002B49"/>
                </a:solidFill>
                <a:latin typeface="Avenir Black Oblique"/>
                <a:cs typeface="Avenir Black Oblique"/>
              </a:rPr>
              <a:t>oblique</a:t>
            </a:r>
            <a:endParaRPr lang="en-US" sz="1600" dirty="0">
              <a:solidFill>
                <a:srgbClr val="002B49"/>
              </a:solidFill>
              <a:latin typeface="Avenir Black Oblique"/>
              <a:cs typeface="Avenir Black Oblique"/>
            </a:endParaRPr>
          </a:p>
        </p:txBody>
      </p:sp>
      <p:pic>
        <p:nvPicPr>
          <p:cNvPr id="10" name="Picture 9" descr="PW sidebar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Print</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TYPOGRAPHY</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389998981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713828"/>
            <a:ext cx="6079053" cy="5001172"/>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400"/>
              </a:lnSpc>
              <a:spcBef>
                <a:spcPts val="0"/>
              </a:spcBef>
            </a:pPr>
            <a:r>
              <a:rPr lang="en-US" sz="1800" dirty="0" smtClean="0">
                <a:solidFill>
                  <a:srgbClr val="EE2B74"/>
                </a:solidFill>
                <a:latin typeface="Archer Bold"/>
                <a:cs typeface="Archer Bold"/>
              </a:rPr>
              <a:t>Heads, subheads and quotes – </a:t>
            </a:r>
            <a:r>
              <a:rPr lang="en-US" sz="1800" dirty="0" err="1" smtClean="0">
                <a:solidFill>
                  <a:srgbClr val="EE2B74"/>
                </a:solidFill>
                <a:latin typeface="Archer Bold"/>
                <a:cs typeface="Archer Bold"/>
              </a:rPr>
              <a:t>Arvo</a:t>
            </a:r>
            <a:endParaRPr lang="en-US" sz="1800" dirty="0" smtClean="0">
              <a:solidFill>
                <a:srgbClr val="EE2B74"/>
              </a:solidFill>
              <a:latin typeface="Archer Bold"/>
              <a:cs typeface="Archer Bold"/>
            </a:endParaRPr>
          </a:p>
          <a:p>
            <a:pPr algn="l">
              <a:lnSpc>
                <a:spcPts val="2400"/>
              </a:lnSpc>
              <a:spcBef>
                <a:spcPts val="0"/>
              </a:spcBef>
            </a:pPr>
            <a:r>
              <a:rPr lang="en-US" sz="1600" dirty="0" smtClean="0">
                <a:solidFill>
                  <a:srgbClr val="002B49"/>
                </a:solidFill>
                <a:latin typeface="Avenir Book"/>
                <a:cs typeface="Avenir Book"/>
              </a:rPr>
              <a:t>Sentence case. Consider ITALIC and/or UPPER CASE for emphasis, but never use all-caps in web navigation.</a:t>
            </a:r>
          </a:p>
          <a:p>
            <a:pPr algn="l">
              <a:lnSpc>
                <a:spcPts val="1700"/>
              </a:lnSpc>
              <a:spcBef>
                <a:spcPts val="0"/>
              </a:spcBef>
            </a:pPr>
            <a:r>
              <a:rPr lang="en-US" sz="1600" dirty="0" smtClean="0">
                <a:solidFill>
                  <a:srgbClr val="898989"/>
                </a:solidFill>
                <a:latin typeface="Avenir Book"/>
                <a:cs typeface="Avenir Book"/>
              </a:rPr>
              <a:t>……………………………………………………………………………</a:t>
            </a:r>
          </a:p>
          <a:p>
            <a:pPr algn="l"/>
            <a:endParaRPr lang="en-US" sz="1600" dirty="0" smtClean="0">
              <a:solidFill>
                <a:srgbClr val="002B49"/>
              </a:solidFill>
              <a:latin typeface="Archer Bold"/>
              <a:cs typeface="Archer Bold"/>
            </a:endParaRPr>
          </a:p>
          <a:p>
            <a:pPr algn="l">
              <a:spcBef>
                <a:spcPts val="0"/>
              </a:spcBef>
            </a:pPr>
            <a:r>
              <a:rPr lang="en-US" sz="1600" dirty="0" err="1" smtClean="0">
                <a:solidFill>
                  <a:srgbClr val="002B49"/>
                </a:solidFill>
                <a:latin typeface="Archer Bold"/>
                <a:cs typeface="Archer Bold"/>
              </a:rPr>
              <a:t>Arvo</a:t>
            </a:r>
            <a:r>
              <a:rPr lang="en-US" sz="1600" dirty="0" smtClean="0">
                <a:solidFill>
                  <a:srgbClr val="002B49"/>
                </a:solidFill>
                <a:latin typeface="Archer Bold"/>
                <a:cs typeface="Archer Bold"/>
              </a:rPr>
              <a:t> </a:t>
            </a:r>
            <a:r>
              <a:rPr lang="en-US" sz="1600" dirty="0">
                <a:solidFill>
                  <a:srgbClr val="002B49"/>
                </a:solidFill>
                <a:latin typeface="Archer Bold"/>
                <a:cs typeface="Archer Bold"/>
              </a:rPr>
              <a:t>Bold</a:t>
            </a:r>
          </a:p>
          <a:p>
            <a:pPr algn="l">
              <a:spcBef>
                <a:spcPts val="0"/>
              </a:spcBef>
            </a:pPr>
            <a:r>
              <a:rPr lang="en-US" sz="1600" dirty="0" err="1" smtClean="0">
                <a:solidFill>
                  <a:srgbClr val="002B49"/>
                </a:solidFill>
                <a:latin typeface="Archer Bold Italic"/>
                <a:cs typeface="Archer Bold Italic"/>
              </a:rPr>
              <a:t>Arvo</a:t>
            </a:r>
            <a:r>
              <a:rPr lang="en-US" sz="1600" dirty="0" smtClean="0">
                <a:solidFill>
                  <a:srgbClr val="002B49"/>
                </a:solidFill>
                <a:latin typeface="Archer Bold Italic"/>
                <a:cs typeface="Archer Bold Italic"/>
              </a:rPr>
              <a:t> Bold Italic</a:t>
            </a:r>
          </a:p>
          <a:p>
            <a:pPr algn="l">
              <a:spcBef>
                <a:spcPts val="0"/>
              </a:spcBef>
            </a:pPr>
            <a:r>
              <a:rPr lang="en-US" sz="1600" dirty="0" err="1" smtClean="0">
                <a:solidFill>
                  <a:srgbClr val="002B49"/>
                </a:solidFill>
                <a:latin typeface="Archer Medium"/>
                <a:cs typeface="Archer Medium"/>
              </a:rPr>
              <a:t>Arvo</a:t>
            </a:r>
            <a:r>
              <a:rPr lang="en-US" sz="1600" dirty="0" smtClean="0">
                <a:solidFill>
                  <a:srgbClr val="002B49"/>
                </a:solidFill>
                <a:latin typeface="Archer Medium"/>
                <a:cs typeface="Archer Medium"/>
              </a:rPr>
              <a:t> Book</a:t>
            </a:r>
          </a:p>
          <a:p>
            <a:pPr algn="l">
              <a:spcBef>
                <a:spcPts val="0"/>
              </a:spcBef>
            </a:pPr>
            <a:r>
              <a:rPr lang="en-US" sz="1600" dirty="0" err="1" smtClean="0">
                <a:solidFill>
                  <a:srgbClr val="002B49"/>
                </a:solidFill>
                <a:latin typeface="Archer Medium Italic"/>
                <a:cs typeface="Archer Medium Italic"/>
              </a:rPr>
              <a:t>Arvo</a:t>
            </a:r>
            <a:r>
              <a:rPr lang="en-US" sz="1600" dirty="0" smtClean="0">
                <a:solidFill>
                  <a:srgbClr val="002B49"/>
                </a:solidFill>
                <a:latin typeface="Archer Medium Italic"/>
                <a:cs typeface="Archer Medium Italic"/>
              </a:rPr>
              <a:t> Book Italic</a:t>
            </a:r>
          </a:p>
          <a:p>
            <a:pPr algn="l">
              <a:lnSpc>
                <a:spcPts val="3000"/>
              </a:lnSpc>
            </a:pPr>
            <a:endParaRPr lang="en-US" sz="1600" dirty="0" smtClean="0">
              <a:solidFill>
                <a:srgbClr val="002B49"/>
              </a:solidFill>
              <a:latin typeface="Avenir Book"/>
              <a:cs typeface="Avenir Book"/>
            </a:endParaRPr>
          </a:p>
          <a:p>
            <a:pPr algn="l"/>
            <a:r>
              <a:rPr lang="en-US" sz="1800" dirty="0" smtClean="0">
                <a:solidFill>
                  <a:srgbClr val="EE2B74"/>
                </a:solidFill>
                <a:latin typeface="Avenir Black"/>
                <a:cs typeface="Avenir Black"/>
              </a:rPr>
              <a:t>Body Copy – </a:t>
            </a:r>
            <a:r>
              <a:rPr lang="en-US" sz="1800" dirty="0" err="1" smtClean="0">
                <a:solidFill>
                  <a:srgbClr val="EE2B74"/>
                </a:solidFill>
                <a:latin typeface="Avenir Black"/>
                <a:cs typeface="Avenir Black"/>
              </a:rPr>
              <a:t>Nunito</a:t>
            </a:r>
            <a:r>
              <a:rPr lang="en-US" sz="1800" dirty="0" smtClean="0">
                <a:solidFill>
                  <a:srgbClr val="EE2B74"/>
                </a:solidFill>
                <a:latin typeface="Avenir Black"/>
                <a:cs typeface="Avenir Black"/>
              </a:rPr>
              <a:t> Sans</a:t>
            </a:r>
            <a:endParaRPr lang="en-US" sz="1800" dirty="0">
              <a:solidFill>
                <a:srgbClr val="EE2B74"/>
              </a:solidFill>
              <a:latin typeface="Avenir Black"/>
              <a:cs typeface="Avenir Black"/>
            </a:endParaRPr>
          </a:p>
          <a:p>
            <a:pPr algn="l"/>
            <a:r>
              <a:rPr lang="en-US" sz="1600" dirty="0" smtClean="0">
                <a:solidFill>
                  <a:srgbClr val="002B49"/>
                </a:solidFill>
                <a:latin typeface="Avenir Book"/>
                <a:cs typeface="Avenir Book"/>
              </a:rPr>
              <a:t>Use for body copy, sentence case.</a:t>
            </a:r>
          </a:p>
          <a:p>
            <a:pPr algn="l">
              <a:lnSpc>
                <a:spcPts val="1700"/>
              </a:lnSpc>
              <a:spcBef>
                <a:spcPts val="0"/>
              </a:spcBef>
            </a:pPr>
            <a:r>
              <a:rPr lang="en-US" sz="1600" dirty="0">
                <a:solidFill>
                  <a:srgbClr val="898989"/>
                </a:solidFill>
                <a:latin typeface="Avenir Book"/>
                <a:cs typeface="Avenir Book"/>
              </a:rPr>
              <a:t>……………………………………………………………………………</a:t>
            </a:r>
          </a:p>
          <a:p>
            <a:pPr algn="l">
              <a:spcBef>
                <a:spcPts val="0"/>
              </a:spcBef>
            </a:pPr>
            <a:endParaRPr lang="en-US" sz="1600" dirty="0" smtClean="0">
              <a:solidFill>
                <a:srgbClr val="002B49"/>
              </a:solidFill>
              <a:latin typeface="Avenir Book"/>
              <a:cs typeface="Avenir Book"/>
            </a:endParaRPr>
          </a:p>
          <a:p>
            <a:pPr algn="l">
              <a:spcBef>
                <a:spcPts val="0"/>
              </a:spcBef>
            </a:pPr>
            <a:r>
              <a:rPr lang="en-US" sz="1600" dirty="0" err="1" smtClean="0">
                <a:solidFill>
                  <a:srgbClr val="002B49"/>
                </a:solidFill>
                <a:latin typeface="Avenir Book"/>
                <a:cs typeface="Avenir Book"/>
              </a:rPr>
              <a:t>Nunito</a:t>
            </a:r>
            <a:r>
              <a:rPr lang="en-US" sz="1600" dirty="0" smtClean="0">
                <a:solidFill>
                  <a:srgbClr val="002B49"/>
                </a:solidFill>
                <a:latin typeface="Avenir Book"/>
                <a:cs typeface="Avenir Book"/>
              </a:rPr>
              <a:t> Sans Regular</a:t>
            </a:r>
            <a:endParaRPr lang="en-US" sz="1600" dirty="0">
              <a:solidFill>
                <a:srgbClr val="002B49"/>
              </a:solidFill>
              <a:latin typeface="Avenir Book"/>
              <a:cs typeface="Avenir Book"/>
            </a:endParaRPr>
          </a:p>
          <a:p>
            <a:pPr algn="l">
              <a:spcBef>
                <a:spcPts val="0"/>
              </a:spcBef>
            </a:pPr>
            <a:r>
              <a:rPr lang="en-US" sz="1600" dirty="0" err="1" smtClean="0">
                <a:solidFill>
                  <a:srgbClr val="002B49"/>
                </a:solidFill>
                <a:latin typeface="Avenir Book Oblique"/>
                <a:cs typeface="Avenir Book Oblique"/>
              </a:rPr>
              <a:t>Nunito</a:t>
            </a:r>
            <a:r>
              <a:rPr lang="en-US" sz="1600" dirty="0" smtClean="0">
                <a:solidFill>
                  <a:srgbClr val="002B49"/>
                </a:solidFill>
                <a:latin typeface="Avenir Book Oblique"/>
                <a:cs typeface="Avenir Book Oblique"/>
              </a:rPr>
              <a:t> Sans Italic</a:t>
            </a:r>
            <a:endParaRPr lang="en-US" sz="1600" dirty="0">
              <a:solidFill>
                <a:srgbClr val="002B49"/>
              </a:solidFill>
              <a:latin typeface="Avenir Book Oblique"/>
              <a:cs typeface="Avenir Book Oblique"/>
            </a:endParaRPr>
          </a:p>
          <a:p>
            <a:pPr algn="l"/>
            <a:endParaRPr lang="en-US" sz="1600" dirty="0">
              <a:solidFill>
                <a:srgbClr val="002B49"/>
              </a:solidFill>
              <a:latin typeface="Avenir Black Oblique"/>
              <a:cs typeface="Avenir Black Oblique"/>
            </a:endParaRPr>
          </a:p>
        </p:txBody>
      </p:sp>
      <p:pic>
        <p:nvPicPr>
          <p:cNvPr id="10" name="Picture 9" descr="PW sidebar_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Web and mobile</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TYPOGRAPHY</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Tree>
    <p:extLst>
      <p:ext uri="{BB962C8B-B14F-4D97-AF65-F5344CB8AC3E}">
        <p14:creationId xmlns:p14="http://schemas.microsoft.com/office/powerpoint/2010/main" val="61831987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27926" y="330200"/>
            <a:ext cx="6079053" cy="846667"/>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pPr>
            <a:r>
              <a:rPr lang="en-US" sz="1600" dirty="0" smtClean="0">
                <a:solidFill>
                  <a:srgbClr val="EE2B74"/>
                </a:solidFill>
                <a:latin typeface="Avenir Black"/>
                <a:cs typeface="Avenir Black"/>
              </a:rPr>
              <a:t>Color is integral to Sweet Briar’s brand.</a:t>
            </a:r>
            <a:r>
              <a:rPr lang="en-US" sz="1600" dirty="0" smtClean="0">
                <a:solidFill>
                  <a:srgbClr val="6CB530"/>
                </a:solidFill>
                <a:latin typeface="Avenir Black"/>
                <a:cs typeface="Avenir Black"/>
              </a:rPr>
              <a:t> </a:t>
            </a:r>
            <a:r>
              <a:rPr lang="en-US" sz="1600" dirty="0" smtClean="0">
                <a:solidFill>
                  <a:srgbClr val="002B49"/>
                </a:solidFill>
                <a:latin typeface="Avenir Book"/>
                <a:cs typeface="Avenir Book"/>
              </a:rPr>
              <a:t>Consistent use of the color palette will reinforce the cohesiveness of the brand.</a:t>
            </a:r>
            <a:endParaRPr lang="en-US" sz="1600" dirty="0">
              <a:solidFill>
                <a:srgbClr val="002B49"/>
              </a:solidFill>
              <a:latin typeface="Avenir Book"/>
              <a:cs typeface="Avenir Book"/>
            </a:endParaRPr>
          </a:p>
        </p:txBody>
      </p:sp>
      <p:pic>
        <p:nvPicPr>
          <p:cNvPr id="10" name="Picture 9" descr="PW sidebar_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COLORS</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
        <p:nvSpPr>
          <p:cNvPr id="5" name="Rectangle 4"/>
          <p:cNvSpPr/>
          <p:nvPr/>
        </p:nvSpPr>
        <p:spPr>
          <a:xfrm flipH="1">
            <a:off x="2674095" y="4732867"/>
            <a:ext cx="1783602" cy="369332"/>
          </a:xfrm>
          <a:prstGeom prst="rect">
            <a:avLst/>
          </a:prstGeom>
        </p:spPr>
        <p:txBody>
          <a:bodyPr wrap="square">
            <a:spAutoFit/>
          </a:bodyPr>
          <a:lstStyle/>
          <a:p>
            <a:r>
              <a:rPr lang="en-US" dirty="0" smtClean="0">
                <a:solidFill>
                  <a:srgbClr val="EE2B74"/>
                </a:solidFill>
                <a:latin typeface="Archer Bold"/>
                <a:cs typeface="Archer Bold"/>
              </a:rPr>
              <a:t>Print</a:t>
            </a:r>
            <a:endParaRPr lang="en-US" dirty="0">
              <a:solidFill>
                <a:srgbClr val="EE2B74"/>
              </a:solidFill>
            </a:endParaRPr>
          </a:p>
        </p:txBody>
      </p:sp>
      <p:sp>
        <p:nvSpPr>
          <p:cNvPr id="14" name="Rectangle 13"/>
          <p:cNvSpPr/>
          <p:nvPr/>
        </p:nvSpPr>
        <p:spPr>
          <a:xfrm flipH="1">
            <a:off x="5781754" y="4747029"/>
            <a:ext cx="1905978" cy="369332"/>
          </a:xfrm>
          <a:prstGeom prst="rect">
            <a:avLst/>
          </a:prstGeom>
        </p:spPr>
        <p:txBody>
          <a:bodyPr wrap="square">
            <a:spAutoFit/>
          </a:bodyPr>
          <a:lstStyle/>
          <a:p>
            <a:r>
              <a:rPr lang="en-US" dirty="0" smtClean="0">
                <a:solidFill>
                  <a:srgbClr val="EE2B74"/>
                </a:solidFill>
                <a:latin typeface="Archer Bold"/>
                <a:cs typeface="Archer Bold"/>
              </a:rPr>
              <a:t>Web</a:t>
            </a:r>
            <a:endParaRPr lang="en-US" dirty="0">
              <a:solidFill>
                <a:srgbClr val="EE2B74"/>
              </a:solidFill>
            </a:endParaRPr>
          </a:p>
        </p:txBody>
      </p:sp>
      <p:pic>
        <p:nvPicPr>
          <p:cNvPr id="6" name="Picture 5" descr="Screen Shot 2017-08-03 at 4.10.58 A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07155" y="5078918"/>
            <a:ext cx="3154953" cy="867322"/>
          </a:xfrm>
          <a:prstGeom prst="rect">
            <a:avLst/>
          </a:prstGeom>
        </p:spPr>
      </p:pic>
      <p:pic>
        <p:nvPicPr>
          <p:cNvPr id="7" name="Picture 6" descr="Screen Shot 2017-08-03 at 4.13.50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8815" y="5098153"/>
            <a:ext cx="3118339" cy="779585"/>
          </a:xfrm>
          <a:prstGeom prst="rect">
            <a:avLst/>
          </a:prstGeom>
        </p:spPr>
      </p:pic>
      <p:pic>
        <p:nvPicPr>
          <p:cNvPr id="8" name="Picture 7" descr="Screen Shot 2017-08-03 at 4.56.23 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50208" y="1513118"/>
            <a:ext cx="6341392" cy="1299789"/>
          </a:xfrm>
          <a:prstGeom prst="rect">
            <a:avLst/>
          </a:prstGeom>
        </p:spPr>
      </p:pic>
      <p:sp>
        <p:nvSpPr>
          <p:cNvPr id="15" name="Rectangle 14"/>
          <p:cNvSpPr/>
          <p:nvPr/>
        </p:nvSpPr>
        <p:spPr>
          <a:xfrm flipH="1">
            <a:off x="2686795" y="1216539"/>
            <a:ext cx="1783602" cy="369332"/>
          </a:xfrm>
          <a:prstGeom prst="rect">
            <a:avLst/>
          </a:prstGeom>
        </p:spPr>
        <p:txBody>
          <a:bodyPr wrap="square">
            <a:spAutoFit/>
          </a:bodyPr>
          <a:lstStyle/>
          <a:p>
            <a:r>
              <a:rPr lang="en-US" dirty="0" smtClean="0">
                <a:solidFill>
                  <a:srgbClr val="EE2B74"/>
                </a:solidFill>
                <a:latin typeface="Archer Bold"/>
                <a:cs typeface="Archer Bold"/>
              </a:rPr>
              <a:t>Primary</a:t>
            </a:r>
            <a:endParaRPr lang="en-US" dirty="0">
              <a:solidFill>
                <a:srgbClr val="EE2B74"/>
              </a:solidFill>
            </a:endParaRPr>
          </a:p>
        </p:txBody>
      </p:sp>
      <p:sp>
        <p:nvSpPr>
          <p:cNvPr id="16" name="Rectangle 15"/>
          <p:cNvSpPr/>
          <p:nvPr/>
        </p:nvSpPr>
        <p:spPr>
          <a:xfrm flipH="1">
            <a:off x="2686795" y="2778543"/>
            <a:ext cx="1783602" cy="369332"/>
          </a:xfrm>
          <a:prstGeom prst="rect">
            <a:avLst/>
          </a:prstGeom>
        </p:spPr>
        <p:txBody>
          <a:bodyPr wrap="square">
            <a:spAutoFit/>
          </a:bodyPr>
          <a:lstStyle/>
          <a:p>
            <a:r>
              <a:rPr lang="en-US" dirty="0" smtClean="0">
                <a:solidFill>
                  <a:srgbClr val="EE2B74"/>
                </a:solidFill>
                <a:latin typeface="Archer Bold"/>
                <a:cs typeface="Archer Bold"/>
              </a:rPr>
              <a:t>Accent</a:t>
            </a:r>
            <a:endParaRPr lang="en-US" dirty="0">
              <a:solidFill>
                <a:srgbClr val="EE2B74"/>
              </a:solidFill>
            </a:endParaRPr>
          </a:p>
        </p:txBody>
      </p:sp>
      <p:pic>
        <p:nvPicPr>
          <p:cNvPr id="17" name="Picture 16" descr="Screen Shot 2017-08-03 at 4.56.53 A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86795" y="3147875"/>
            <a:ext cx="6304805" cy="1574242"/>
          </a:xfrm>
          <a:prstGeom prst="rect">
            <a:avLst/>
          </a:prstGeom>
        </p:spPr>
      </p:pic>
    </p:spTree>
    <p:extLst>
      <p:ext uri="{BB962C8B-B14F-4D97-AF65-F5344CB8AC3E}">
        <p14:creationId xmlns:p14="http://schemas.microsoft.com/office/powerpoint/2010/main" val="2804606329"/>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209711"/>
            <a:ext cx="6079053" cy="6368889"/>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300"/>
              </a:lnSpc>
              <a:spcBef>
                <a:spcPts val="0"/>
              </a:spcBef>
            </a:pPr>
            <a:r>
              <a:rPr lang="en-US" sz="1400" dirty="0">
                <a:solidFill>
                  <a:srgbClr val="6CB530"/>
                </a:solidFill>
                <a:latin typeface="Avenir Black"/>
                <a:cs typeface="Avenir Black"/>
              </a:rPr>
              <a:t>Our identity system has two styles: a stacked logo and a </a:t>
            </a:r>
            <a:r>
              <a:rPr lang="en-US" sz="1400" dirty="0" err="1">
                <a:solidFill>
                  <a:srgbClr val="6CB530"/>
                </a:solidFill>
                <a:latin typeface="Avenir Black"/>
                <a:cs typeface="Avenir Black"/>
              </a:rPr>
              <a:t>wordmark</a:t>
            </a:r>
            <a:r>
              <a:rPr lang="en-US" sz="1400" dirty="0">
                <a:solidFill>
                  <a:srgbClr val="6CB530"/>
                </a:solidFill>
                <a:latin typeface="Avenir Black"/>
                <a:cs typeface="Avenir Black"/>
              </a:rPr>
              <a:t>.</a:t>
            </a:r>
            <a:r>
              <a:rPr lang="en-US" sz="1400" dirty="0">
                <a:solidFill>
                  <a:srgbClr val="EE2B74"/>
                </a:solidFill>
                <a:latin typeface="Avenir Book"/>
                <a:cs typeface="Avenir Book"/>
              </a:rPr>
              <a:t> </a:t>
            </a:r>
            <a:r>
              <a:rPr lang="en-US" sz="1400" dirty="0" smtClean="0">
                <a:solidFill>
                  <a:srgbClr val="002B49"/>
                </a:solidFill>
                <a:latin typeface="Avenir Book"/>
                <a:cs typeface="Avenir Book"/>
              </a:rPr>
              <a:t>These are </a:t>
            </a:r>
            <a:r>
              <a:rPr lang="en-US" sz="1400" dirty="0">
                <a:solidFill>
                  <a:srgbClr val="002B49"/>
                </a:solidFill>
                <a:latin typeface="Avenir Book"/>
                <a:cs typeface="Avenir Book"/>
              </a:rPr>
              <a:t>restricted to official Sweet Briar College use. Personal publications are not permitted to display the stacked logo or logo </a:t>
            </a:r>
            <a:r>
              <a:rPr lang="en-US" sz="1400" dirty="0" err="1">
                <a:solidFill>
                  <a:srgbClr val="002B49"/>
                </a:solidFill>
                <a:latin typeface="Avenir Book"/>
                <a:cs typeface="Avenir Book"/>
              </a:rPr>
              <a:t>wordmark</a:t>
            </a:r>
            <a:r>
              <a:rPr lang="en-US" sz="1400" dirty="0">
                <a:solidFill>
                  <a:srgbClr val="002B49"/>
                </a:solidFill>
                <a:latin typeface="Avenir Book"/>
                <a:cs typeface="Avenir Book"/>
              </a:rPr>
              <a:t>. Student groups or alumnae </a:t>
            </a:r>
            <a:r>
              <a:rPr lang="en-US" sz="1400" dirty="0" smtClean="0">
                <a:solidFill>
                  <a:srgbClr val="002B49"/>
                </a:solidFill>
                <a:latin typeface="Avenir Book"/>
                <a:cs typeface="Avenir Book"/>
              </a:rPr>
              <a:t>may use </a:t>
            </a:r>
            <a:r>
              <a:rPr lang="en-US" sz="1400" dirty="0">
                <a:solidFill>
                  <a:srgbClr val="002B49"/>
                </a:solidFill>
                <a:latin typeface="Avenir Book"/>
                <a:cs typeface="Avenir Book"/>
              </a:rPr>
              <a:t>the College’s stacked logo or the </a:t>
            </a:r>
            <a:r>
              <a:rPr lang="en-US" sz="1400" dirty="0" err="1" smtClean="0">
                <a:solidFill>
                  <a:srgbClr val="002B49"/>
                </a:solidFill>
                <a:latin typeface="Avenir Book"/>
                <a:cs typeface="Avenir Book"/>
              </a:rPr>
              <a:t>wordmark</a:t>
            </a:r>
            <a:r>
              <a:rPr lang="en-US" sz="1400" dirty="0" smtClean="0">
                <a:solidFill>
                  <a:srgbClr val="002B49"/>
                </a:solidFill>
                <a:latin typeface="Avenir Book"/>
                <a:cs typeface="Avenir Book"/>
              </a:rPr>
              <a:t> only if usage is approved </a:t>
            </a:r>
            <a:r>
              <a:rPr lang="en-US" sz="1400" dirty="0">
                <a:solidFill>
                  <a:srgbClr val="002B49"/>
                </a:solidFill>
                <a:latin typeface="Avenir Book"/>
                <a:cs typeface="Avenir Book"/>
              </a:rPr>
              <a:t>before publishing. Any use of the stacked logo or the </a:t>
            </a:r>
            <a:r>
              <a:rPr lang="en-US" sz="1400" dirty="0" err="1" smtClean="0">
                <a:solidFill>
                  <a:srgbClr val="002B49"/>
                </a:solidFill>
                <a:latin typeface="Avenir Book"/>
                <a:cs typeface="Avenir Book"/>
              </a:rPr>
              <a:t>wordmark</a:t>
            </a:r>
            <a:r>
              <a:rPr lang="en-US" sz="1400" dirty="0" smtClean="0">
                <a:solidFill>
                  <a:srgbClr val="002B49"/>
                </a:solidFill>
                <a:latin typeface="Avenir Book"/>
                <a:cs typeface="Avenir Book"/>
              </a:rPr>
              <a:t> </a:t>
            </a:r>
            <a:r>
              <a:rPr lang="en-US" sz="1400" dirty="0">
                <a:solidFill>
                  <a:srgbClr val="002B49"/>
                </a:solidFill>
                <a:latin typeface="Avenir Book"/>
                <a:cs typeface="Avenir Book"/>
              </a:rPr>
              <a:t>must follow the visual standards guide</a:t>
            </a:r>
            <a:r>
              <a:rPr lang="en-US" sz="1400" dirty="0" smtClean="0">
                <a:solidFill>
                  <a:srgbClr val="002B49"/>
                </a:solidFill>
                <a:latin typeface="Avenir Book"/>
                <a:cs typeface="Avenir Book"/>
              </a:rPr>
              <a:t>.</a:t>
            </a:r>
          </a:p>
          <a:p>
            <a:pPr algn="l">
              <a:lnSpc>
                <a:spcPts val="2400"/>
              </a:lnSpc>
              <a:spcBef>
                <a:spcPts val="0"/>
              </a:spcBef>
            </a:pPr>
            <a:endParaRPr lang="en-US" sz="1600" dirty="0">
              <a:solidFill>
                <a:srgbClr val="002B49"/>
              </a:solidFill>
              <a:latin typeface="Avenir Book"/>
              <a:cs typeface="Avenir Book"/>
            </a:endParaRPr>
          </a:p>
          <a:p>
            <a:pPr algn="l">
              <a:lnSpc>
                <a:spcPts val="1900"/>
              </a:lnSpc>
              <a:spcBef>
                <a:spcPts val="0"/>
              </a:spcBef>
            </a:pPr>
            <a:r>
              <a:rPr lang="en-US" sz="1800" dirty="0" smtClean="0">
                <a:solidFill>
                  <a:srgbClr val="EE2B74"/>
                </a:solidFill>
                <a:latin typeface="Archer Bold"/>
                <a:cs typeface="Archer Bold"/>
              </a:rPr>
              <a:t>Sweet Briar Stacked Logo</a:t>
            </a:r>
            <a:endParaRPr lang="en-US" sz="1800" dirty="0">
              <a:solidFill>
                <a:srgbClr val="EE2B74"/>
              </a:solidFill>
              <a:latin typeface="Archer Bold"/>
              <a:cs typeface="Archer Bold"/>
            </a:endParaRPr>
          </a:p>
          <a:p>
            <a:pPr algn="l">
              <a:lnSpc>
                <a:spcPts val="1100"/>
              </a:lnSpc>
              <a:spcBef>
                <a:spcPts val="0"/>
              </a:spcBef>
            </a:pP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p>
          <a:p>
            <a:pPr algn="l">
              <a:lnSpc>
                <a:spcPts val="2600"/>
              </a:lnSpc>
              <a:spcBef>
                <a:spcPts val="0"/>
              </a:spcBef>
            </a:pPr>
            <a:endParaRPr lang="en-US" sz="1600" dirty="0">
              <a:solidFill>
                <a:srgbClr val="002B49"/>
              </a:solidFill>
              <a:latin typeface="Avenir Black Oblique"/>
              <a:cs typeface="Avenir Black Oblique"/>
            </a:endParaRPr>
          </a:p>
        </p:txBody>
      </p:sp>
      <p:pic>
        <p:nvPicPr>
          <p:cNvPr id="10" name="Picture 9" descr="PW sidebar_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IDENTITY</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pic>
        <p:nvPicPr>
          <p:cNvPr id="3" name="Picture 2" descr="Stacked logo.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0902" y="2793689"/>
            <a:ext cx="3791431" cy="1468877"/>
          </a:xfrm>
          <a:prstGeom prst="rect">
            <a:avLst/>
          </a:prstGeom>
        </p:spPr>
      </p:pic>
      <p:sp>
        <p:nvSpPr>
          <p:cNvPr id="4" name="Rectangle 3"/>
          <p:cNvSpPr/>
          <p:nvPr/>
        </p:nvSpPr>
        <p:spPr>
          <a:xfrm>
            <a:off x="2600900" y="4233679"/>
            <a:ext cx="6263700" cy="3009371"/>
          </a:xfrm>
          <a:prstGeom prst="rect">
            <a:avLst/>
          </a:prstGeom>
        </p:spPr>
        <p:txBody>
          <a:bodyPr wrap="square">
            <a:spAutoFit/>
          </a:bodyPr>
          <a:lstStyle/>
          <a:p>
            <a:pPr>
              <a:lnSpc>
                <a:spcPts val="2300"/>
              </a:lnSpc>
            </a:pPr>
            <a:r>
              <a:rPr lang="en-US" sz="1300" dirty="0" smtClean="0">
                <a:solidFill>
                  <a:srgbClr val="002B49"/>
                </a:solidFill>
                <a:latin typeface="Avenir Book"/>
                <a:cs typeface="Avenir Book"/>
              </a:rPr>
              <a:t>The stacked version is the preferred logo in all communications.</a:t>
            </a:r>
          </a:p>
          <a:p>
            <a:pPr>
              <a:lnSpc>
                <a:spcPts val="2300"/>
              </a:lnSpc>
            </a:pPr>
            <a:endParaRPr lang="en-US" sz="1300" dirty="0" smtClean="0">
              <a:solidFill>
                <a:srgbClr val="002B49"/>
              </a:solidFill>
              <a:latin typeface="Avenir Book"/>
              <a:cs typeface="Avenir Book"/>
            </a:endParaRPr>
          </a:p>
          <a:p>
            <a:pPr>
              <a:lnSpc>
                <a:spcPts val="2600"/>
              </a:lnSpc>
            </a:pPr>
            <a:r>
              <a:rPr lang="en-US" dirty="0" smtClean="0">
                <a:solidFill>
                  <a:srgbClr val="EE2B74"/>
                </a:solidFill>
                <a:latin typeface="Archer Bold"/>
                <a:cs typeface="Archer Bold"/>
              </a:rPr>
              <a:t>Sweet </a:t>
            </a:r>
            <a:r>
              <a:rPr lang="en-US" dirty="0">
                <a:solidFill>
                  <a:srgbClr val="EE2B74"/>
                </a:solidFill>
                <a:latin typeface="Archer Bold"/>
                <a:cs typeface="Archer Bold"/>
              </a:rPr>
              <a:t>Briar </a:t>
            </a:r>
            <a:r>
              <a:rPr lang="en-US" dirty="0" err="1" smtClean="0">
                <a:solidFill>
                  <a:srgbClr val="EE2B74"/>
                </a:solidFill>
                <a:latin typeface="Archer Bold"/>
                <a:cs typeface="Archer Bold"/>
              </a:rPr>
              <a:t>Wordmark</a:t>
            </a:r>
            <a:endParaRPr lang="en-US" dirty="0" smtClean="0">
              <a:solidFill>
                <a:srgbClr val="EE2B74"/>
              </a:solidFill>
              <a:latin typeface="Archer Bold"/>
              <a:cs typeface="Archer Bold"/>
            </a:endParaRPr>
          </a:p>
          <a:p>
            <a:pPr>
              <a:lnSpc>
                <a:spcPts val="1100"/>
              </a:lnSpc>
            </a:pPr>
            <a:r>
              <a:rPr lang="en-US" dirty="0">
                <a:solidFill>
                  <a:srgbClr val="898989"/>
                </a:solidFill>
                <a:latin typeface="Avenir Book"/>
                <a:cs typeface="Avenir Book"/>
              </a:rPr>
              <a:t>…………</a:t>
            </a:r>
            <a:r>
              <a:rPr lang="en-US" dirty="0" smtClean="0">
                <a:solidFill>
                  <a:srgbClr val="898989"/>
                </a:solidFill>
                <a:latin typeface="Avenir Book"/>
                <a:cs typeface="Avenir Book"/>
              </a:rPr>
              <a:t>……</a:t>
            </a:r>
            <a:r>
              <a:rPr lang="en-US" dirty="0">
                <a:solidFill>
                  <a:srgbClr val="898989"/>
                </a:solidFill>
                <a:latin typeface="Avenir Book"/>
                <a:cs typeface="Avenir Book"/>
              </a:rPr>
              <a:t>…………………………</a:t>
            </a:r>
            <a:r>
              <a:rPr lang="en-US" dirty="0" smtClean="0">
                <a:solidFill>
                  <a:srgbClr val="898989"/>
                </a:solidFill>
                <a:latin typeface="Avenir Book"/>
                <a:cs typeface="Avenir Book"/>
              </a:rPr>
              <a:t>……</a:t>
            </a:r>
            <a:r>
              <a:rPr lang="en-US" dirty="0">
                <a:solidFill>
                  <a:srgbClr val="898989"/>
                </a:solidFill>
                <a:latin typeface="Avenir Book"/>
                <a:cs typeface="Avenir Book"/>
              </a:rPr>
              <a:t>…..…………</a:t>
            </a:r>
          </a:p>
          <a:p>
            <a:pPr>
              <a:lnSpc>
                <a:spcPts val="2600"/>
              </a:lnSpc>
            </a:pPr>
            <a:endParaRPr lang="en-US" dirty="0">
              <a:solidFill>
                <a:srgbClr val="002B49"/>
              </a:solidFill>
              <a:latin typeface="Avenir Black Oblique"/>
              <a:cs typeface="Avenir Black Oblique"/>
            </a:endParaRPr>
          </a:p>
          <a:p>
            <a:pPr>
              <a:lnSpc>
                <a:spcPts val="1000"/>
              </a:lnSpc>
            </a:pPr>
            <a:endParaRPr lang="en-US" sz="1400" dirty="0">
              <a:solidFill>
                <a:srgbClr val="002B49"/>
              </a:solidFill>
              <a:latin typeface="Avenir Book"/>
              <a:cs typeface="Avenir Book"/>
            </a:endParaRPr>
          </a:p>
          <a:p>
            <a:pPr>
              <a:lnSpc>
                <a:spcPts val="1000"/>
              </a:lnSpc>
            </a:pPr>
            <a:endParaRPr lang="en-US" sz="900" dirty="0" smtClean="0">
              <a:solidFill>
                <a:srgbClr val="002B49"/>
              </a:solidFill>
              <a:latin typeface="Avenir Book"/>
              <a:cs typeface="Avenir Book"/>
            </a:endParaRPr>
          </a:p>
          <a:p>
            <a:pPr>
              <a:lnSpc>
                <a:spcPts val="2300"/>
              </a:lnSpc>
            </a:pPr>
            <a:r>
              <a:rPr lang="en-US" sz="1400" dirty="0" smtClean="0">
                <a:solidFill>
                  <a:srgbClr val="002B49"/>
                </a:solidFill>
                <a:latin typeface="Avenir Book"/>
                <a:cs typeface="Avenir Book"/>
              </a:rPr>
              <a:t>The </a:t>
            </a:r>
            <a:r>
              <a:rPr lang="en-US" sz="1400" dirty="0" err="1" smtClean="0">
                <a:solidFill>
                  <a:srgbClr val="002B49"/>
                </a:solidFill>
                <a:latin typeface="Avenir Book"/>
                <a:cs typeface="Avenir Book"/>
              </a:rPr>
              <a:t>wordmark</a:t>
            </a:r>
            <a:r>
              <a:rPr lang="en-US" sz="1400" dirty="0" smtClean="0">
                <a:solidFill>
                  <a:srgbClr val="002B49"/>
                </a:solidFill>
                <a:latin typeface="Avenir Book"/>
                <a:cs typeface="Avenir Book"/>
              </a:rPr>
              <a:t> should be used sparingly, only when the page size and orientation do not allow room for the stacked logo.</a:t>
            </a:r>
          </a:p>
          <a:p>
            <a:pPr>
              <a:lnSpc>
                <a:spcPts val="2600"/>
              </a:lnSpc>
            </a:pPr>
            <a:endParaRPr lang="en-US" sz="1400" dirty="0" smtClean="0">
              <a:solidFill>
                <a:srgbClr val="6CB530"/>
              </a:solidFill>
              <a:latin typeface="Archer Bold"/>
              <a:cs typeface="Archer Bold"/>
            </a:endParaRPr>
          </a:p>
          <a:p>
            <a:pPr>
              <a:lnSpc>
                <a:spcPts val="2600"/>
              </a:lnSpc>
            </a:pPr>
            <a:endParaRPr lang="en-US" sz="1400" dirty="0">
              <a:solidFill>
                <a:srgbClr val="002B49"/>
              </a:solidFill>
              <a:latin typeface="Avenir Book"/>
              <a:cs typeface="Avenir Book"/>
            </a:endParaRPr>
          </a:p>
        </p:txBody>
      </p:sp>
      <p:pic>
        <p:nvPicPr>
          <p:cNvPr id="5" name="Picture 4" descr="SB Wordmark.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5570" y="5503173"/>
            <a:ext cx="3706763" cy="419279"/>
          </a:xfrm>
          <a:prstGeom prst="rect">
            <a:avLst/>
          </a:prstGeom>
        </p:spPr>
      </p:pic>
    </p:spTree>
    <p:extLst>
      <p:ext uri="{BB962C8B-B14F-4D97-AF65-F5344CB8AC3E}">
        <p14:creationId xmlns:p14="http://schemas.microsoft.com/office/powerpoint/2010/main" val="422045041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634770" y="184311"/>
            <a:ext cx="6079053" cy="6368889"/>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spcBef>
                <a:spcPts val="0"/>
              </a:spcBef>
            </a:pPr>
            <a:r>
              <a:rPr lang="en-US" sz="1800" dirty="0" smtClean="0">
                <a:solidFill>
                  <a:srgbClr val="EE2B74"/>
                </a:solidFill>
                <a:latin typeface="Archer Bold"/>
                <a:cs typeface="Archer Bold"/>
              </a:rPr>
              <a:t>Logo size</a:t>
            </a:r>
            <a:endParaRPr lang="en-US" sz="1800" dirty="0">
              <a:solidFill>
                <a:srgbClr val="EE2B74"/>
              </a:solidFill>
              <a:latin typeface="Archer Bold"/>
              <a:cs typeface="Archer Bold"/>
            </a:endParaRPr>
          </a:p>
          <a:p>
            <a:pPr algn="l">
              <a:lnSpc>
                <a:spcPts val="900"/>
              </a:lnSpc>
              <a:spcBef>
                <a:spcPts val="0"/>
              </a:spcBef>
            </a:pP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p>
          <a:p>
            <a:pPr algn="l">
              <a:lnSpc>
                <a:spcPts val="1500"/>
              </a:lnSpc>
              <a:spcBef>
                <a:spcPts val="0"/>
              </a:spcBef>
            </a:pPr>
            <a:endParaRPr lang="en-US" sz="1600" dirty="0" smtClean="0">
              <a:solidFill>
                <a:srgbClr val="002B49"/>
              </a:solidFill>
              <a:latin typeface="Avenir Book"/>
              <a:cs typeface="Avenir Book"/>
            </a:endParaRPr>
          </a:p>
          <a:p>
            <a:pPr algn="l">
              <a:lnSpc>
                <a:spcPts val="2400"/>
              </a:lnSpc>
              <a:spcBef>
                <a:spcPts val="0"/>
              </a:spcBef>
            </a:pPr>
            <a:r>
              <a:rPr lang="en-US" sz="1400" dirty="0" smtClean="0">
                <a:solidFill>
                  <a:srgbClr val="002B49"/>
                </a:solidFill>
                <a:latin typeface="Avenir Book"/>
                <a:cs typeface="Avenir Book"/>
              </a:rPr>
              <a:t>The </a:t>
            </a:r>
            <a:r>
              <a:rPr lang="en-US" sz="1400" dirty="0">
                <a:solidFill>
                  <a:srgbClr val="002B49"/>
                </a:solidFill>
                <a:latin typeface="Avenir Book"/>
                <a:cs typeface="Avenir Book"/>
              </a:rPr>
              <a:t>stacked logo is intended as a visual identifier, not a title block, and should scale as such. In general publication usage, the stacked logo should be no larger than one-twelfth the size of the page on which it appears; the </a:t>
            </a:r>
            <a:r>
              <a:rPr lang="en-US" sz="1400" dirty="0" err="1">
                <a:solidFill>
                  <a:srgbClr val="002B49"/>
                </a:solidFill>
                <a:latin typeface="Avenir Book"/>
                <a:cs typeface="Avenir Book"/>
              </a:rPr>
              <a:t>wordmark</a:t>
            </a:r>
            <a:r>
              <a:rPr lang="en-US" sz="1400" dirty="0">
                <a:solidFill>
                  <a:srgbClr val="002B49"/>
                </a:solidFill>
                <a:latin typeface="Avenir Book"/>
                <a:cs typeface="Avenir Book"/>
              </a:rPr>
              <a:t> should not be more than six inches in length. Do not distort the logos by altering their aspect ratios</a:t>
            </a:r>
            <a:r>
              <a:rPr lang="en-US" sz="1400" dirty="0" smtClean="0">
                <a:solidFill>
                  <a:srgbClr val="002B49"/>
                </a:solidFill>
                <a:latin typeface="Avenir Book"/>
                <a:cs typeface="Avenir Book"/>
              </a:rPr>
              <a:t>.</a:t>
            </a:r>
          </a:p>
          <a:p>
            <a:pPr algn="l">
              <a:lnSpc>
                <a:spcPts val="2400"/>
              </a:lnSpc>
              <a:spcBef>
                <a:spcPts val="0"/>
              </a:spcBef>
            </a:pPr>
            <a:endParaRPr lang="en-US" sz="1600" dirty="0">
              <a:solidFill>
                <a:srgbClr val="002B49"/>
              </a:solidFill>
              <a:latin typeface="Avenir Book"/>
              <a:cs typeface="Avenir Book"/>
            </a:endParaRPr>
          </a:p>
        </p:txBody>
      </p:sp>
      <p:pic>
        <p:nvPicPr>
          <p:cNvPr id="10" name="Picture 9" descr="PW sidebar_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IDENTITY</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sp>
        <p:nvSpPr>
          <p:cNvPr id="4" name="Rectangle 3"/>
          <p:cNvSpPr/>
          <p:nvPr/>
        </p:nvSpPr>
        <p:spPr>
          <a:xfrm>
            <a:off x="2600900" y="4043179"/>
            <a:ext cx="6212900" cy="2551981"/>
          </a:xfrm>
          <a:prstGeom prst="rect">
            <a:avLst/>
          </a:prstGeom>
        </p:spPr>
        <p:txBody>
          <a:bodyPr wrap="square">
            <a:spAutoFit/>
          </a:bodyPr>
          <a:lstStyle/>
          <a:p>
            <a:pPr>
              <a:lnSpc>
                <a:spcPts val="2600"/>
              </a:lnSpc>
            </a:pPr>
            <a:r>
              <a:rPr lang="en-US" dirty="0" smtClean="0">
                <a:solidFill>
                  <a:srgbClr val="EE2B74"/>
                </a:solidFill>
                <a:latin typeface="Archer Bold"/>
                <a:cs typeface="Archer Bold"/>
              </a:rPr>
              <a:t>Protected area</a:t>
            </a:r>
          </a:p>
          <a:p>
            <a:pPr>
              <a:lnSpc>
                <a:spcPts val="1100"/>
              </a:lnSpc>
            </a:pP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endParaRPr lang="en-US" sz="1600" dirty="0">
              <a:solidFill>
                <a:srgbClr val="898989"/>
              </a:solidFill>
              <a:latin typeface="Avenir Book"/>
              <a:cs typeface="Avenir Book"/>
            </a:endParaRPr>
          </a:p>
          <a:p>
            <a:pPr>
              <a:lnSpc>
                <a:spcPts val="2600"/>
              </a:lnSpc>
            </a:pPr>
            <a:endParaRPr lang="en-US" sz="1400" dirty="0">
              <a:solidFill>
                <a:srgbClr val="6CB530"/>
              </a:solidFill>
              <a:latin typeface="Archer Bold"/>
              <a:cs typeface="Archer Bold"/>
            </a:endParaRPr>
          </a:p>
          <a:p>
            <a:pPr>
              <a:lnSpc>
                <a:spcPts val="2400"/>
              </a:lnSpc>
            </a:pPr>
            <a:endParaRPr lang="en-US" sz="1400" dirty="0" smtClean="0">
              <a:solidFill>
                <a:srgbClr val="002B49"/>
              </a:solidFill>
              <a:latin typeface="Avenir Book"/>
              <a:cs typeface="Avenir Book"/>
            </a:endParaRPr>
          </a:p>
          <a:p>
            <a:pPr>
              <a:lnSpc>
                <a:spcPts val="2400"/>
              </a:lnSpc>
            </a:pPr>
            <a:endParaRPr lang="en-US" sz="1400" dirty="0">
              <a:solidFill>
                <a:srgbClr val="002B49"/>
              </a:solidFill>
              <a:latin typeface="Avenir Book"/>
              <a:cs typeface="Avenir Book"/>
            </a:endParaRPr>
          </a:p>
          <a:p>
            <a:pPr>
              <a:lnSpc>
                <a:spcPts val="2400"/>
              </a:lnSpc>
            </a:pPr>
            <a:endParaRPr lang="en-US" sz="1400" dirty="0" smtClean="0">
              <a:solidFill>
                <a:srgbClr val="002B49"/>
              </a:solidFill>
              <a:latin typeface="Avenir Book"/>
              <a:cs typeface="Avenir Book"/>
            </a:endParaRPr>
          </a:p>
          <a:p>
            <a:pPr>
              <a:lnSpc>
                <a:spcPts val="1000"/>
              </a:lnSpc>
            </a:pPr>
            <a:endParaRPr lang="en-US" sz="900" dirty="0" smtClean="0">
              <a:solidFill>
                <a:srgbClr val="002B49"/>
              </a:solidFill>
              <a:latin typeface="Avenir Book"/>
              <a:cs typeface="Avenir Book"/>
            </a:endParaRPr>
          </a:p>
          <a:p>
            <a:pPr>
              <a:lnSpc>
                <a:spcPts val="2400"/>
              </a:lnSpc>
            </a:pPr>
            <a:r>
              <a:rPr lang="en-US" sz="1400" dirty="0" smtClean="0">
                <a:latin typeface="Avenir Book"/>
                <a:cs typeface="Avenir Book"/>
              </a:rPr>
              <a:t>An </a:t>
            </a:r>
            <a:r>
              <a:rPr lang="en-US" sz="1400" dirty="0">
                <a:latin typeface="Avenir Book"/>
                <a:cs typeface="Avenir Book"/>
              </a:rPr>
              <a:t>area that surrounds the stacked logo, equivalent to one-tenth its height, should be free of all graphics, text, headlines or other information. </a:t>
            </a:r>
            <a:endParaRPr lang="en-US" sz="1400" dirty="0">
              <a:solidFill>
                <a:srgbClr val="002B49"/>
              </a:solidFill>
              <a:latin typeface="Avenir Book"/>
              <a:cs typeface="Avenir Book"/>
            </a:endParaRPr>
          </a:p>
        </p:txBody>
      </p:sp>
      <p:pic>
        <p:nvPicPr>
          <p:cNvPr id="6" name="Picture 5" descr="Screen Shot 2017-08-03 at 4.26.28 A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26026" y="2540000"/>
            <a:ext cx="5174974" cy="1545771"/>
          </a:xfrm>
          <a:prstGeom prst="rect">
            <a:avLst/>
          </a:prstGeom>
        </p:spPr>
      </p:pic>
      <p:pic>
        <p:nvPicPr>
          <p:cNvPr id="7" name="Picture 6" descr="Screen Shot 2017-08-03 at 4.26.50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6026" y="4766797"/>
            <a:ext cx="1796774" cy="1136196"/>
          </a:xfrm>
          <a:prstGeom prst="rect">
            <a:avLst/>
          </a:prstGeom>
        </p:spPr>
      </p:pic>
    </p:spTree>
    <p:extLst>
      <p:ext uri="{BB962C8B-B14F-4D97-AF65-F5344CB8AC3E}">
        <p14:creationId xmlns:p14="http://schemas.microsoft.com/office/powerpoint/2010/main" val="180201817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2"/>
          <p:cNvSpPr txBox="1">
            <a:spLocks/>
          </p:cNvSpPr>
          <p:nvPr/>
        </p:nvSpPr>
        <p:spPr>
          <a:xfrm>
            <a:off x="2531533" y="184311"/>
            <a:ext cx="6307667" cy="6368889"/>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lnSpc>
                <a:spcPts val="2600"/>
              </a:lnSpc>
              <a:spcBef>
                <a:spcPts val="0"/>
              </a:spcBef>
            </a:pPr>
            <a:r>
              <a:rPr lang="en-US" sz="1800" dirty="0" smtClean="0">
                <a:solidFill>
                  <a:srgbClr val="EE2B74"/>
                </a:solidFill>
                <a:latin typeface="Archer Bold"/>
                <a:cs typeface="Archer Bold"/>
              </a:rPr>
              <a:t>Stationery items, business cards and name badges</a:t>
            </a:r>
            <a:endParaRPr lang="en-US" sz="1800" dirty="0">
              <a:solidFill>
                <a:srgbClr val="EE2B74"/>
              </a:solidFill>
              <a:latin typeface="Archer Bold"/>
              <a:cs typeface="Archer Bold"/>
            </a:endParaRPr>
          </a:p>
          <a:p>
            <a:pPr algn="l">
              <a:lnSpc>
                <a:spcPts val="900"/>
              </a:lnSpc>
              <a:spcBef>
                <a:spcPts val="0"/>
              </a:spcBef>
            </a:pPr>
            <a:r>
              <a:rPr lang="en-US" sz="1600" dirty="0" smtClean="0">
                <a:solidFill>
                  <a:srgbClr val="898989"/>
                </a:solidFill>
                <a:latin typeface="Avenir Book"/>
                <a:cs typeface="Avenir Book"/>
              </a:rPr>
              <a:t>……</a:t>
            </a:r>
            <a:r>
              <a:rPr lang="en-US" sz="1600" dirty="0">
                <a:solidFill>
                  <a:srgbClr val="898989"/>
                </a:solidFill>
                <a:latin typeface="Avenir Book"/>
                <a:cs typeface="Avenir Book"/>
              </a:rPr>
              <a:t>………………………………………………</a:t>
            </a:r>
            <a:r>
              <a:rPr lang="en-US" sz="1600" dirty="0" smtClean="0">
                <a:solidFill>
                  <a:srgbClr val="898989"/>
                </a:solidFill>
                <a:latin typeface="Avenir Book"/>
                <a:cs typeface="Avenir Book"/>
              </a:rPr>
              <a:t>…………………….</a:t>
            </a:r>
          </a:p>
          <a:p>
            <a:pPr algn="l">
              <a:lnSpc>
                <a:spcPts val="1500"/>
              </a:lnSpc>
              <a:spcBef>
                <a:spcPts val="0"/>
              </a:spcBef>
            </a:pPr>
            <a:endParaRPr lang="en-US" sz="1600" dirty="0" smtClean="0">
              <a:solidFill>
                <a:srgbClr val="002B49"/>
              </a:solidFill>
              <a:latin typeface="Avenir Book"/>
              <a:cs typeface="Avenir Book"/>
            </a:endParaRPr>
          </a:p>
          <a:p>
            <a:pPr algn="l">
              <a:lnSpc>
                <a:spcPts val="2400"/>
              </a:lnSpc>
              <a:spcBef>
                <a:spcPts val="0"/>
              </a:spcBef>
            </a:pPr>
            <a:r>
              <a:rPr lang="en-US" sz="1400" dirty="0" smtClean="0">
                <a:solidFill>
                  <a:srgbClr val="002B49"/>
                </a:solidFill>
                <a:latin typeface="Avenir Book"/>
                <a:cs typeface="Avenir Book"/>
              </a:rPr>
              <a:t>To order business cards and </a:t>
            </a:r>
            <a:r>
              <a:rPr lang="en-US" sz="1400" smtClean="0">
                <a:solidFill>
                  <a:srgbClr val="002B49"/>
                </a:solidFill>
                <a:latin typeface="Avenir Book"/>
                <a:cs typeface="Avenir Book"/>
              </a:rPr>
              <a:t>name badges, </a:t>
            </a:r>
            <a:r>
              <a:rPr lang="en-US" sz="1400" dirty="0" smtClean="0">
                <a:solidFill>
                  <a:srgbClr val="002B49"/>
                </a:solidFill>
                <a:latin typeface="Avenir Book"/>
                <a:cs typeface="Avenir Book"/>
              </a:rPr>
              <a:t>go to </a:t>
            </a:r>
            <a:r>
              <a:rPr lang="en-US" sz="1400" dirty="0" err="1" smtClean="0">
                <a:solidFill>
                  <a:srgbClr val="002B49"/>
                </a:solidFill>
                <a:latin typeface="Avenir Book"/>
                <a:cs typeface="Avenir Book"/>
              </a:rPr>
              <a:t>sbc.edu</a:t>
            </a:r>
            <a:r>
              <a:rPr lang="en-US" sz="1400" dirty="0" smtClean="0">
                <a:solidFill>
                  <a:srgbClr val="002B49"/>
                </a:solidFill>
                <a:latin typeface="Avenir Book"/>
                <a:cs typeface="Avenir Book"/>
              </a:rPr>
              <a:t>/mmc/stationery-business-cards-and-name-badges. To order stationery, please contact Debbie Jordan, </a:t>
            </a:r>
            <a:r>
              <a:rPr lang="en-US" sz="1400" dirty="0" err="1" smtClean="0">
                <a:solidFill>
                  <a:srgbClr val="002B49"/>
                </a:solidFill>
                <a:latin typeface="Avenir Book"/>
                <a:cs typeface="Avenir Book"/>
              </a:rPr>
              <a:t>djordan@sbc.edu</a:t>
            </a:r>
            <a:r>
              <a:rPr lang="en-US" sz="1400" dirty="0" smtClean="0">
                <a:solidFill>
                  <a:srgbClr val="002B49"/>
                </a:solidFill>
                <a:latin typeface="Avenir Book"/>
                <a:cs typeface="Avenir Book"/>
              </a:rPr>
              <a:t> or Ext. 6262. </a:t>
            </a:r>
          </a:p>
          <a:p>
            <a:pPr algn="l">
              <a:lnSpc>
                <a:spcPts val="2400"/>
              </a:lnSpc>
              <a:spcBef>
                <a:spcPts val="0"/>
              </a:spcBef>
            </a:pPr>
            <a:endParaRPr lang="en-US" sz="1600" dirty="0">
              <a:solidFill>
                <a:srgbClr val="002B49"/>
              </a:solidFill>
              <a:latin typeface="Avenir Book"/>
              <a:cs typeface="Avenir Book"/>
            </a:endParaRPr>
          </a:p>
        </p:txBody>
      </p:sp>
      <p:pic>
        <p:nvPicPr>
          <p:cNvPr id="10" name="Picture 9" descr="PW sidebar_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21" y="133511"/>
            <a:ext cx="2400546" cy="6570633"/>
          </a:xfrm>
          <a:prstGeom prst="rect">
            <a:avLst/>
          </a:prstGeom>
        </p:spPr>
      </p:pic>
      <p:sp>
        <p:nvSpPr>
          <p:cNvPr id="11" name="Title Placeholder 1"/>
          <p:cNvSpPr txBox="1">
            <a:spLocks/>
          </p:cNvSpPr>
          <p:nvPr/>
        </p:nvSpPr>
        <p:spPr>
          <a:xfrm>
            <a:off x="157627" y="1299266"/>
            <a:ext cx="2305476" cy="286605"/>
          </a:xfrm>
          <a:prstGeom prst="rect">
            <a:avLst/>
          </a:prstGeom>
        </p:spPr>
        <p:txBody>
          <a:bodyPr vert="horz" lIns="91440" tIns="45720" rIns="91440" bIns="45720" rtlCol="0" anchor="ctr">
            <a:normAutofit fontScale="3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dirty="0" smtClean="0">
                <a:solidFill>
                  <a:srgbClr val="FFFFFF"/>
                </a:solidFill>
                <a:latin typeface="Archer Medium Italic"/>
                <a:cs typeface="Archer Medium Italic"/>
              </a:rPr>
              <a:t>Brand</a:t>
            </a:r>
            <a:endParaRPr lang="en-US" dirty="0">
              <a:solidFill>
                <a:srgbClr val="FFFFFF"/>
              </a:solidFill>
              <a:latin typeface="Archer Medium Italic"/>
              <a:cs typeface="Archer Medium Italic"/>
            </a:endParaRPr>
          </a:p>
        </p:txBody>
      </p:sp>
      <p:sp>
        <p:nvSpPr>
          <p:cNvPr id="12" name="TextBox 11"/>
          <p:cNvSpPr txBox="1"/>
          <p:nvPr/>
        </p:nvSpPr>
        <p:spPr>
          <a:xfrm>
            <a:off x="148628" y="1462318"/>
            <a:ext cx="2162771" cy="446276"/>
          </a:xfrm>
          <a:prstGeom prst="rect">
            <a:avLst/>
          </a:prstGeom>
          <a:noFill/>
        </p:spPr>
        <p:txBody>
          <a:bodyPr wrap="square" rtlCol="0">
            <a:spAutoFit/>
          </a:bodyPr>
          <a:lstStyle/>
          <a:p>
            <a:pPr algn="l"/>
            <a:r>
              <a:rPr lang="en-US" sz="2300" dirty="0" smtClean="0">
                <a:solidFill>
                  <a:srgbClr val="EE2B74"/>
                </a:solidFill>
                <a:latin typeface="Archer Bold"/>
                <a:cs typeface="Archer Bold"/>
              </a:rPr>
              <a:t>IDENTITY</a:t>
            </a:r>
            <a:endParaRPr lang="en-US" sz="2300" b="0" i="0" dirty="0">
              <a:solidFill>
                <a:srgbClr val="EE2B74"/>
              </a:solidFill>
              <a:latin typeface="Archer Bold"/>
              <a:cs typeface="Archer Bold"/>
            </a:endParaRPr>
          </a:p>
        </p:txBody>
      </p:sp>
      <p:pic>
        <p:nvPicPr>
          <p:cNvPr id="13" name="Picture 12" descr="SBC logo.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288" y="5932581"/>
            <a:ext cx="590557" cy="462603"/>
          </a:xfrm>
          <a:prstGeom prst="rect">
            <a:avLst/>
          </a:prstGeom>
        </p:spPr>
      </p:pic>
      <p:sp>
        <p:nvSpPr>
          <p:cNvPr id="2" name="TextBox 1"/>
          <p:cNvSpPr txBox="1"/>
          <p:nvPr/>
        </p:nvSpPr>
        <p:spPr>
          <a:xfrm>
            <a:off x="276165" y="6190354"/>
            <a:ext cx="1112373" cy="246221"/>
          </a:xfrm>
          <a:prstGeom prst="rect">
            <a:avLst/>
          </a:prstGeom>
          <a:noFill/>
        </p:spPr>
        <p:txBody>
          <a:bodyPr wrap="square" rtlCol="0">
            <a:spAutoFit/>
          </a:bodyPr>
          <a:lstStyle/>
          <a:p>
            <a:r>
              <a:rPr lang="en-US" sz="1000" dirty="0" smtClean="0">
                <a:solidFill>
                  <a:schemeClr val="bg1"/>
                </a:solidFill>
                <a:latin typeface="Archer Medium"/>
                <a:cs typeface="Archer Medium"/>
              </a:rPr>
              <a:t>August 2017</a:t>
            </a:r>
            <a:endParaRPr lang="en-US" sz="1000" dirty="0">
              <a:solidFill>
                <a:schemeClr val="bg1"/>
              </a:solidFill>
              <a:latin typeface="Archer Medium"/>
              <a:cs typeface="Archer Medium"/>
            </a:endParaRPr>
          </a:p>
        </p:txBody>
      </p:sp>
      <p:pic>
        <p:nvPicPr>
          <p:cNvPr id="4" name="Picture 3" descr="SWCB_BrandGuide_page 48.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2300" y="1948993"/>
            <a:ext cx="4974167" cy="4731212"/>
          </a:xfrm>
          <a:prstGeom prst="rect">
            <a:avLst/>
          </a:prstGeom>
        </p:spPr>
      </p:pic>
    </p:spTree>
    <p:extLst>
      <p:ext uri="{BB962C8B-B14F-4D97-AF65-F5344CB8AC3E}">
        <p14:creationId xmlns:p14="http://schemas.microsoft.com/office/powerpoint/2010/main" val="142228974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W backgroung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Picture 4" descr="SBC-Logo-New-Hi-R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2717800"/>
            <a:ext cx="1828800" cy="1402080"/>
          </a:xfrm>
          <a:prstGeom prst="rect">
            <a:avLst/>
          </a:prstGeom>
        </p:spPr>
      </p:pic>
    </p:spTree>
    <p:extLst>
      <p:ext uri="{BB962C8B-B14F-4D97-AF65-F5344CB8AC3E}">
        <p14:creationId xmlns:p14="http://schemas.microsoft.com/office/powerpoint/2010/main" val="162244394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1778</TotalTime>
  <Words>2081</Words>
  <Application>Microsoft Macintosh PowerPoint</Application>
  <PresentationFormat>On-screen Show (4:3)</PresentationFormat>
  <Paragraphs>183</Paragraphs>
  <Slides>26</Slides>
  <Notes>5</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Information Technology Services</dc:creator>
  <cp:lastModifiedBy>Catherine Bost</cp:lastModifiedBy>
  <cp:revision>120</cp:revision>
  <cp:lastPrinted>2017-08-16T14:58:44Z</cp:lastPrinted>
  <dcterms:created xsi:type="dcterms:W3CDTF">2017-07-26T09:30:42Z</dcterms:created>
  <dcterms:modified xsi:type="dcterms:W3CDTF">2017-08-23T22:30:48Z</dcterms:modified>
</cp:coreProperties>
</file>